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413" r:id="rId4"/>
    <p:sldId id="258" r:id="rId5"/>
    <p:sldId id="259" r:id="rId6"/>
    <p:sldId id="454" r:id="rId7"/>
    <p:sldId id="260" r:id="rId8"/>
    <p:sldId id="261" r:id="rId9"/>
    <p:sldId id="262" r:id="rId10"/>
    <p:sldId id="286" r:id="rId11"/>
    <p:sldId id="263" r:id="rId12"/>
    <p:sldId id="264" r:id="rId13"/>
    <p:sldId id="265" r:id="rId14"/>
    <p:sldId id="45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F0851-66C8-B34D-8172-18FDCAC4F98B}" v="1" dt="2026-03-09T22:52:14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3"/>
    <p:restoredTop sz="94773"/>
  </p:normalViewPr>
  <p:slideViewPr>
    <p:cSldViewPr snapToGrid="0" snapToObjects="1">
      <p:cViewPr varScale="1">
        <p:scale>
          <a:sx n="147" d="100"/>
          <a:sy n="147" d="100"/>
        </p:scale>
        <p:origin x="23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10D65-A69E-4E6C-87F7-02F20E5ADA9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FB7D6B-8C68-4AFC-AA2E-88791F337F17}">
      <dgm:prSet/>
      <dgm:spPr/>
      <dgm:t>
        <a:bodyPr/>
        <a:lstStyle/>
        <a:p>
          <a:r>
            <a:rPr lang="en-US"/>
            <a:t>Context: Land governance and women’s rights</a:t>
          </a:r>
        </a:p>
      </dgm:t>
    </dgm:pt>
    <dgm:pt modelId="{9C931693-A70D-4F2A-8908-DC2E40E61A39}" type="parTrans" cxnId="{2AB548D5-2B77-4A9F-9AE7-665E7AE93F09}">
      <dgm:prSet/>
      <dgm:spPr/>
      <dgm:t>
        <a:bodyPr/>
        <a:lstStyle/>
        <a:p>
          <a:endParaRPr lang="en-US"/>
        </a:p>
      </dgm:t>
    </dgm:pt>
    <dgm:pt modelId="{60AF8146-3687-44A0-BEED-291E01115923}" type="sibTrans" cxnId="{2AB548D5-2B77-4A9F-9AE7-665E7AE93F09}">
      <dgm:prSet/>
      <dgm:spPr/>
      <dgm:t>
        <a:bodyPr/>
        <a:lstStyle/>
        <a:p>
          <a:endParaRPr lang="en-US"/>
        </a:p>
      </dgm:t>
    </dgm:pt>
    <dgm:pt modelId="{E3E3BFEB-3E13-4E37-9892-EE21800A7F54}">
      <dgm:prSet/>
      <dgm:spPr/>
      <dgm:t>
        <a:bodyPr/>
        <a:lstStyle/>
        <a:p>
          <a:r>
            <a:rPr lang="en-US"/>
            <a:t>Case story of a widow’s land dispute</a:t>
          </a:r>
        </a:p>
      </dgm:t>
    </dgm:pt>
    <dgm:pt modelId="{49011FDE-2E18-454E-A127-6E8639EAE820}" type="parTrans" cxnId="{7157D417-D600-4A77-9B31-A1A51039EEBE}">
      <dgm:prSet/>
      <dgm:spPr/>
      <dgm:t>
        <a:bodyPr/>
        <a:lstStyle/>
        <a:p>
          <a:endParaRPr lang="en-US"/>
        </a:p>
      </dgm:t>
    </dgm:pt>
    <dgm:pt modelId="{E9BB89B6-8198-412F-9B93-13C0E3656F5D}" type="sibTrans" cxnId="{7157D417-D600-4A77-9B31-A1A51039EEBE}">
      <dgm:prSet/>
      <dgm:spPr/>
      <dgm:t>
        <a:bodyPr/>
        <a:lstStyle/>
        <a:p>
          <a:endParaRPr lang="en-US"/>
        </a:p>
      </dgm:t>
    </dgm:pt>
    <dgm:pt modelId="{AED17114-FE74-436C-9507-087C10916D29}">
      <dgm:prSet/>
      <dgm:spPr/>
      <dgm:t>
        <a:bodyPr/>
        <a:lstStyle/>
        <a:p>
          <a:r>
            <a:rPr lang="en-US"/>
            <a:t>Advocacy strategies used</a:t>
          </a:r>
        </a:p>
      </dgm:t>
    </dgm:pt>
    <dgm:pt modelId="{90718B3F-7CFE-406C-A368-D33732227CDE}" type="parTrans" cxnId="{2D150AFC-1160-40FC-92D4-7098F9E7AD13}">
      <dgm:prSet/>
      <dgm:spPr/>
      <dgm:t>
        <a:bodyPr/>
        <a:lstStyle/>
        <a:p>
          <a:endParaRPr lang="en-US"/>
        </a:p>
      </dgm:t>
    </dgm:pt>
    <dgm:pt modelId="{BB7E9BD3-705B-4B2D-A359-60D67A6DA77D}" type="sibTrans" cxnId="{2D150AFC-1160-40FC-92D4-7098F9E7AD13}">
      <dgm:prSet/>
      <dgm:spPr/>
      <dgm:t>
        <a:bodyPr/>
        <a:lstStyle/>
        <a:p>
          <a:endParaRPr lang="en-US"/>
        </a:p>
      </dgm:t>
    </dgm:pt>
    <dgm:pt modelId="{F4563F63-3AF7-45CB-B3CC-2AA18DEE3253}">
      <dgm:prSet/>
      <dgm:spPr/>
      <dgm:t>
        <a:bodyPr/>
        <a:lstStyle/>
        <a:p>
          <a:r>
            <a:rPr lang="en-US"/>
            <a:t>Advocacy pathway and actors</a:t>
          </a:r>
        </a:p>
      </dgm:t>
    </dgm:pt>
    <dgm:pt modelId="{F13CE581-0160-41CA-AEBC-004FAA455881}" type="parTrans" cxnId="{373C28A4-031C-4A4E-A2A8-CB3F25124751}">
      <dgm:prSet/>
      <dgm:spPr/>
      <dgm:t>
        <a:bodyPr/>
        <a:lstStyle/>
        <a:p>
          <a:endParaRPr lang="en-US"/>
        </a:p>
      </dgm:t>
    </dgm:pt>
    <dgm:pt modelId="{0BE5860A-4C04-40FD-B862-4E5D3DF23A7A}" type="sibTrans" cxnId="{373C28A4-031C-4A4E-A2A8-CB3F25124751}">
      <dgm:prSet/>
      <dgm:spPr/>
      <dgm:t>
        <a:bodyPr/>
        <a:lstStyle/>
        <a:p>
          <a:endParaRPr lang="en-US"/>
        </a:p>
      </dgm:t>
    </dgm:pt>
    <dgm:pt modelId="{632A8C98-E209-4C88-AF04-BF82CD0FB4FB}">
      <dgm:prSet/>
      <dgm:spPr/>
      <dgm:t>
        <a:bodyPr/>
        <a:lstStyle/>
        <a:p>
          <a:r>
            <a:rPr lang="en-US"/>
            <a:t>Outcomes and lessons for policy advocacy</a:t>
          </a:r>
        </a:p>
      </dgm:t>
    </dgm:pt>
    <dgm:pt modelId="{4E3EF568-2848-42E4-A24F-06CEBE4E6C7E}" type="parTrans" cxnId="{75E4AEC9-5BE7-4297-A24E-798AEDEF91A9}">
      <dgm:prSet/>
      <dgm:spPr/>
      <dgm:t>
        <a:bodyPr/>
        <a:lstStyle/>
        <a:p>
          <a:endParaRPr lang="en-US"/>
        </a:p>
      </dgm:t>
    </dgm:pt>
    <dgm:pt modelId="{97478D92-0651-4730-BAE3-20F8D159BDBA}" type="sibTrans" cxnId="{75E4AEC9-5BE7-4297-A24E-798AEDEF91A9}">
      <dgm:prSet/>
      <dgm:spPr/>
      <dgm:t>
        <a:bodyPr/>
        <a:lstStyle/>
        <a:p>
          <a:endParaRPr lang="en-US"/>
        </a:p>
      </dgm:t>
    </dgm:pt>
    <dgm:pt modelId="{93B5CCB2-791A-B443-BF48-CB0104A57802}" type="pres">
      <dgm:prSet presAssocID="{10610D65-A69E-4E6C-87F7-02F20E5ADA94}" presName="vert0" presStyleCnt="0">
        <dgm:presLayoutVars>
          <dgm:dir/>
          <dgm:animOne val="branch"/>
          <dgm:animLvl val="lvl"/>
        </dgm:presLayoutVars>
      </dgm:prSet>
      <dgm:spPr/>
    </dgm:pt>
    <dgm:pt modelId="{549B9D07-0E75-5346-8548-604286285501}" type="pres">
      <dgm:prSet presAssocID="{D2FB7D6B-8C68-4AFC-AA2E-88791F337F17}" presName="thickLine" presStyleLbl="alignNode1" presStyleIdx="0" presStyleCnt="5"/>
      <dgm:spPr/>
    </dgm:pt>
    <dgm:pt modelId="{C744985A-D5A4-914E-A88D-2E74611DCB8C}" type="pres">
      <dgm:prSet presAssocID="{D2FB7D6B-8C68-4AFC-AA2E-88791F337F17}" presName="horz1" presStyleCnt="0"/>
      <dgm:spPr/>
    </dgm:pt>
    <dgm:pt modelId="{1D401603-95DB-BF42-A4A1-AD16E7555E7A}" type="pres">
      <dgm:prSet presAssocID="{D2FB7D6B-8C68-4AFC-AA2E-88791F337F17}" presName="tx1" presStyleLbl="revTx" presStyleIdx="0" presStyleCnt="5"/>
      <dgm:spPr/>
    </dgm:pt>
    <dgm:pt modelId="{6ADB883E-E15F-DC4B-A3C0-E291EE7CBF1B}" type="pres">
      <dgm:prSet presAssocID="{D2FB7D6B-8C68-4AFC-AA2E-88791F337F17}" presName="vert1" presStyleCnt="0"/>
      <dgm:spPr/>
    </dgm:pt>
    <dgm:pt modelId="{9714952D-0579-F441-BC20-867BB695AB08}" type="pres">
      <dgm:prSet presAssocID="{E3E3BFEB-3E13-4E37-9892-EE21800A7F54}" presName="thickLine" presStyleLbl="alignNode1" presStyleIdx="1" presStyleCnt="5"/>
      <dgm:spPr/>
    </dgm:pt>
    <dgm:pt modelId="{B8617687-4DE4-4348-BCC1-4D4026826C47}" type="pres">
      <dgm:prSet presAssocID="{E3E3BFEB-3E13-4E37-9892-EE21800A7F54}" presName="horz1" presStyleCnt="0"/>
      <dgm:spPr/>
    </dgm:pt>
    <dgm:pt modelId="{7A4C688D-41F9-CD41-B41D-1857B669E2F0}" type="pres">
      <dgm:prSet presAssocID="{E3E3BFEB-3E13-4E37-9892-EE21800A7F54}" presName="tx1" presStyleLbl="revTx" presStyleIdx="1" presStyleCnt="5"/>
      <dgm:spPr/>
    </dgm:pt>
    <dgm:pt modelId="{60778289-782B-4846-A100-AD411F9907E1}" type="pres">
      <dgm:prSet presAssocID="{E3E3BFEB-3E13-4E37-9892-EE21800A7F54}" presName="vert1" presStyleCnt="0"/>
      <dgm:spPr/>
    </dgm:pt>
    <dgm:pt modelId="{EE31B051-BDFD-1041-8EFC-AF1B798487F0}" type="pres">
      <dgm:prSet presAssocID="{AED17114-FE74-436C-9507-087C10916D29}" presName="thickLine" presStyleLbl="alignNode1" presStyleIdx="2" presStyleCnt="5"/>
      <dgm:spPr/>
    </dgm:pt>
    <dgm:pt modelId="{D847EACC-2FBC-DD41-8C5F-7BADB13FBBE8}" type="pres">
      <dgm:prSet presAssocID="{AED17114-FE74-436C-9507-087C10916D29}" presName="horz1" presStyleCnt="0"/>
      <dgm:spPr/>
    </dgm:pt>
    <dgm:pt modelId="{7B56E7E3-D2EA-9C45-A04B-B6118BD7E4CC}" type="pres">
      <dgm:prSet presAssocID="{AED17114-FE74-436C-9507-087C10916D29}" presName="tx1" presStyleLbl="revTx" presStyleIdx="2" presStyleCnt="5"/>
      <dgm:spPr/>
    </dgm:pt>
    <dgm:pt modelId="{6B720A44-075F-574B-BE68-E3B125B249E3}" type="pres">
      <dgm:prSet presAssocID="{AED17114-FE74-436C-9507-087C10916D29}" presName="vert1" presStyleCnt="0"/>
      <dgm:spPr/>
    </dgm:pt>
    <dgm:pt modelId="{738A5F51-804E-4547-AEAF-7ED37D001D60}" type="pres">
      <dgm:prSet presAssocID="{F4563F63-3AF7-45CB-B3CC-2AA18DEE3253}" presName="thickLine" presStyleLbl="alignNode1" presStyleIdx="3" presStyleCnt="5"/>
      <dgm:spPr/>
    </dgm:pt>
    <dgm:pt modelId="{53FBF289-EEB7-464A-8559-A97AF46AC041}" type="pres">
      <dgm:prSet presAssocID="{F4563F63-3AF7-45CB-B3CC-2AA18DEE3253}" presName="horz1" presStyleCnt="0"/>
      <dgm:spPr/>
    </dgm:pt>
    <dgm:pt modelId="{EA859A13-A65D-2845-809B-77175B498ED9}" type="pres">
      <dgm:prSet presAssocID="{F4563F63-3AF7-45CB-B3CC-2AA18DEE3253}" presName="tx1" presStyleLbl="revTx" presStyleIdx="3" presStyleCnt="5"/>
      <dgm:spPr/>
    </dgm:pt>
    <dgm:pt modelId="{DB0A3334-919F-6947-A8B3-65C544A66DC1}" type="pres">
      <dgm:prSet presAssocID="{F4563F63-3AF7-45CB-B3CC-2AA18DEE3253}" presName="vert1" presStyleCnt="0"/>
      <dgm:spPr/>
    </dgm:pt>
    <dgm:pt modelId="{3376588A-1B3F-B747-BE23-78B2B0ED4DAD}" type="pres">
      <dgm:prSet presAssocID="{632A8C98-E209-4C88-AF04-BF82CD0FB4FB}" presName="thickLine" presStyleLbl="alignNode1" presStyleIdx="4" presStyleCnt="5"/>
      <dgm:spPr/>
    </dgm:pt>
    <dgm:pt modelId="{B516C3B3-288D-7545-88A3-08AECC1C384D}" type="pres">
      <dgm:prSet presAssocID="{632A8C98-E209-4C88-AF04-BF82CD0FB4FB}" presName="horz1" presStyleCnt="0"/>
      <dgm:spPr/>
    </dgm:pt>
    <dgm:pt modelId="{4D78387F-E338-1842-ADAF-08BC444F4F41}" type="pres">
      <dgm:prSet presAssocID="{632A8C98-E209-4C88-AF04-BF82CD0FB4FB}" presName="tx1" presStyleLbl="revTx" presStyleIdx="4" presStyleCnt="5"/>
      <dgm:spPr/>
    </dgm:pt>
    <dgm:pt modelId="{16FAEDAD-281D-CB4F-93FD-6F47767881DB}" type="pres">
      <dgm:prSet presAssocID="{632A8C98-E209-4C88-AF04-BF82CD0FB4FB}" presName="vert1" presStyleCnt="0"/>
      <dgm:spPr/>
    </dgm:pt>
  </dgm:ptLst>
  <dgm:cxnLst>
    <dgm:cxn modelId="{EB0A110C-13E7-0948-B8C5-D672988534AD}" type="presOf" srcId="{E3E3BFEB-3E13-4E37-9892-EE21800A7F54}" destId="{7A4C688D-41F9-CD41-B41D-1857B669E2F0}" srcOrd="0" destOrd="0" presId="urn:microsoft.com/office/officeart/2008/layout/LinedList"/>
    <dgm:cxn modelId="{7157D417-D600-4A77-9B31-A1A51039EEBE}" srcId="{10610D65-A69E-4E6C-87F7-02F20E5ADA94}" destId="{E3E3BFEB-3E13-4E37-9892-EE21800A7F54}" srcOrd="1" destOrd="0" parTransId="{49011FDE-2E18-454E-A127-6E8639EAE820}" sibTransId="{E9BB89B6-8198-412F-9B93-13C0E3656F5D}"/>
    <dgm:cxn modelId="{DC74BB2B-0843-C145-A7CD-675D0D72176C}" type="presOf" srcId="{10610D65-A69E-4E6C-87F7-02F20E5ADA94}" destId="{93B5CCB2-791A-B443-BF48-CB0104A57802}" srcOrd="0" destOrd="0" presId="urn:microsoft.com/office/officeart/2008/layout/LinedList"/>
    <dgm:cxn modelId="{14793A2F-2B49-7B4B-9C5F-B6C71C0344F9}" type="presOf" srcId="{D2FB7D6B-8C68-4AFC-AA2E-88791F337F17}" destId="{1D401603-95DB-BF42-A4A1-AD16E7555E7A}" srcOrd="0" destOrd="0" presId="urn:microsoft.com/office/officeart/2008/layout/LinedList"/>
    <dgm:cxn modelId="{7B57217C-1A56-FE41-919D-7E66FC261979}" type="presOf" srcId="{AED17114-FE74-436C-9507-087C10916D29}" destId="{7B56E7E3-D2EA-9C45-A04B-B6118BD7E4CC}" srcOrd="0" destOrd="0" presId="urn:microsoft.com/office/officeart/2008/layout/LinedList"/>
    <dgm:cxn modelId="{B3CDDB8E-1017-4447-B437-8B0DF5E24820}" type="presOf" srcId="{632A8C98-E209-4C88-AF04-BF82CD0FB4FB}" destId="{4D78387F-E338-1842-ADAF-08BC444F4F41}" srcOrd="0" destOrd="0" presId="urn:microsoft.com/office/officeart/2008/layout/LinedList"/>
    <dgm:cxn modelId="{D67CAC9E-4FE6-C542-939F-6317C584AECF}" type="presOf" srcId="{F4563F63-3AF7-45CB-B3CC-2AA18DEE3253}" destId="{EA859A13-A65D-2845-809B-77175B498ED9}" srcOrd="0" destOrd="0" presId="urn:microsoft.com/office/officeart/2008/layout/LinedList"/>
    <dgm:cxn modelId="{373C28A4-031C-4A4E-A2A8-CB3F25124751}" srcId="{10610D65-A69E-4E6C-87F7-02F20E5ADA94}" destId="{F4563F63-3AF7-45CB-B3CC-2AA18DEE3253}" srcOrd="3" destOrd="0" parTransId="{F13CE581-0160-41CA-AEBC-004FAA455881}" sibTransId="{0BE5860A-4C04-40FD-B862-4E5D3DF23A7A}"/>
    <dgm:cxn modelId="{75E4AEC9-5BE7-4297-A24E-798AEDEF91A9}" srcId="{10610D65-A69E-4E6C-87F7-02F20E5ADA94}" destId="{632A8C98-E209-4C88-AF04-BF82CD0FB4FB}" srcOrd="4" destOrd="0" parTransId="{4E3EF568-2848-42E4-A24F-06CEBE4E6C7E}" sibTransId="{97478D92-0651-4730-BAE3-20F8D159BDBA}"/>
    <dgm:cxn modelId="{2AB548D5-2B77-4A9F-9AE7-665E7AE93F09}" srcId="{10610D65-A69E-4E6C-87F7-02F20E5ADA94}" destId="{D2FB7D6B-8C68-4AFC-AA2E-88791F337F17}" srcOrd="0" destOrd="0" parTransId="{9C931693-A70D-4F2A-8908-DC2E40E61A39}" sibTransId="{60AF8146-3687-44A0-BEED-291E01115923}"/>
    <dgm:cxn modelId="{2D150AFC-1160-40FC-92D4-7098F9E7AD13}" srcId="{10610D65-A69E-4E6C-87F7-02F20E5ADA94}" destId="{AED17114-FE74-436C-9507-087C10916D29}" srcOrd="2" destOrd="0" parTransId="{90718B3F-7CFE-406C-A368-D33732227CDE}" sibTransId="{BB7E9BD3-705B-4B2D-A359-60D67A6DA77D}"/>
    <dgm:cxn modelId="{F1F62983-A60F-7540-BD1D-2BB52F45E0F8}" type="presParOf" srcId="{93B5CCB2-791A-B443-BF48-CB0104A57802}" destId="{549B9D07-0E75-5346-8548-604286285501}" srcOrd="0" destOrd="0" presId="urn:microsoft.com/office/officeart/2008/layout/LinedList"/>
    <dgm:cxn modelId="{985E641C-1F2C-B445-9731-B679EE60BE80}" type="presParOf" srcId="{93B5CCB2-791A-B443-BF48-CB0104A57802}" destId="{C744985A-D5A4-914E-A88D-2E74611DCB8C}" srcOrd="1" destOrd="0" presId="urn:microsoft.com/office/officeart/2008/layout/LinedList"/>
    <dgm:cxn modelId="{7B473216-C867-FA4E-AE99-486295C2FE82}" type="presParOf" srcId="{C744985A-D5A4-914E-A88D-2E74611DCB8C}" destId="{1D401603-95DB-BF42-A4A1-AD16E7555E7A}" srcOrd="0" destOrd="0" presId="urn:microsoft.com/office/officeart/2008/layout/LinedList"/>
    <dgm:cxn modelId="{01AB23A4-0289-7E46-8F65-35222B752CBE}" type="presParOf" srcId="{C744985A-D5A4-914E-A88D-2E74611DCB8C}" destId="{6ADB883E-E15F-DC4B-A3C0-E291EE7CBF1B}" srcOrd="1" destOrd="0" presId="urn:microsoft.com/office/officeart/2008/layout/LinedList"/>
    <dgm:cxn modelId="{BEB1C358-C966-6F4F-872A-B9C78DD87D05}" type="presParOf" srcId="{93B5CCB2-791A-B443-BF48-CB0104A57802}" destId="{9714952D-0579-F441-BC20-867BB695AB08}" srcOrd="2" destOrd="0" presId="urn:microsoft.com/office/officeart/2008/layout/LinedList"/>
    <dgm:cxn modelId="{C8C0CF0B-B639-2D4B-81F6-96BF41BDE671}" type="presParOf" srcId="{93B5CCB2-791A-B443-BF48-CB0104A57802}" destId="{B8617687-4DE4-4348-BCC1-4D4026826C47}" srcOrd="3" destOrd="0" presId="urn:microsoft.com/office/officeart/2008/layout/LinedList"/>
    <dgm:cxn modelId="{310466DB-9C1F-7C41-B771-6F4F5AF7D56E}" type="presParOf" srcId="{B8617687-4DE4-4348-BCC1-4D4026826C47}" destId="{7A4C688D-41F9-CD41-B41D-1857B669E2F0}" srcOrd="0" destOrd="0" presId="urn:microsoft.com/office/officeart/2008/layout/LinedList"/>
    <dgm:cxn modelId="{9AE3AA1C-B169-B749-9910-1787DCA50B1B}" type="presParOf" srcId="{B8617687-4DE4-4348-BCC1-4D4026826C47}" destId="{60778289-782B-4846-A100-AD411F9907E1}" srcOrd="1" destOrd="0" presId="urn:microsoft.com/office/officeart/2008/layout/LinedList"/>
    <dgm:cxn modelId="{19A66E3B-9D27-6C4D-81AD-7F5F0A81E630}" type="presParOf" srcId="{93B5CCB2-791A-B443-BF48-CB0104A57802}" destId="{EE31B051-BDFD-1041-8EFC-AF1B798487F0}" srcOrd="4" destOrd="0" presId="urn:microsoft.com/office/officeart/2008/layout/LinedList"/>
    <dgm:cxn modelId="{9F3CF33E-FF88-0F42-8F98-BE0FAF062283}" type="presParOf" srcId="{93B5CCB2-791A-B443-BF48-CB0104A57802}" destId="{D847EACC-2FBC-DD41-8C5F-7BADB13FBBE8}" srcOrd="5" destOrd="0" presId="urn:microsoft.com/office/officeart/2008/layout/LinedList"/>
    <dgm:cxn modelId="{9F41BD5B-7AE4-E24F-B9D3-C2E745645DD9}" type="presParOf" srcId="{D847EACC-2FBC-DD41-8C5F-7BADB13FBBE8}" destId="{7B56E7E3-D2EA-9C45-A04B-B6118BD7E4CC}" srcOrd="0" destOrd="0" presId="urn:microsoft.com/office/officeart/2008/layout/LinedList"/>
    <dgm:cxn modelId="{4A27A575-337A-B040-94D0-9385A555DEE5}" type="presParOf" srcId="{D847EACC-2FBC-DD41-8C5F-7BADB13FBBE8}" destId="{6B720A44-075F-574B-BE68-E3B125B249E3}" srcOrd="1" destOrd="0" presId="urn:microsoft.com/office/officeart/2008/layout/LinedList"/>
    <dgm:cxn modelId="{91D5B829-C899-C349-BCAE-260510A83762}" type="presParOf" srcId="{93B5CCB2-791A-B443-BF48-CB0104A57802}" destId="{738A5F51-804E-4547-AEAF-7ED37D001D60}" srcOrd="6" destOrd="0" presId="urn:microsoft.com/office/officeart/2008/layout/LinedList"/>
    <dgm:cxn modelId="{0F7EFE9F-2140-7E4B-B08D-20AC661B5644}" type="presParOf" srcId="{93B5CCB2-791A-B443-BF48-CB0104A57802}" destId="{53FBF289-EEB7-464A-8559-A97AF46AC041}" srcOrd="7" destOrd="0" presId="urn:microsoft.com/office/officeart/2008/layout/LinedList"/>
    <dgm:cxn modelId="{2F9F3FF1-67E9-2A49-A098-4356E2747BE7}" type="presParOf" srcId="{53FBF289-EEB7-464A-8559-A97AF46AC041}" destId="{EA859A13-A65D-2845-809B-77175B498ED9}" srcOrd="0" destOrd="0" presId="urn:microsoft.com/office/officeart/2008/layout/LinedList"/>
    <dgm:cxn modelId="{A0105FA2-9A0B-A045-ADAD-D7A6DC6DB727}" type="presParOf" srcId="{53FBF289-EEB7-464A-8559-A97AF46AC041}" destId="{DB0A3334-919F-6947-A8B3-65C544A66DC1}" srcOrd="1" destOrd="0" presId="urn:microsoft.com/office/officeart/2008/layout/LinedList"/>
    <dgm:cxn modelId="{B30DEACD-48EF-7948-B75F-DD456C0C95F1}" type="presParOf" srcId="{93B5CCB2-791A-B443-BF48-CB0104A57802}" destId="{3376588A-1B3F-B747-BE23-78B2B0ED4DAD}" srcOrd="8" destOrd="0" presId="urn:microsoft.com/office/officeart/2008/layout/LinedList"/>
    <dgm:cxn modelId="{212A68A3-5EB0-4444-B4AC-A008BDF875D8}" type="presParOf" srcId="{93B5CCB2-791A-B443-BF48-CB0104A57802}" destId="{B516C3B3-288D-7545-88A3-08AECC1C384D}" srcOrd="9" destOrd="0" presId="urn:microsoft.com/office/officeart/2008/layout/LinedList"/>
    <dgm:cxn modelId="{01FCF6BD-10AF-C24A-A14D-CDBC6C05C517}" type="presParOf" srcId="{B516C3B3-288D-7545-88A3-08AECC1C384D}" destId="{4D78387F-E338-1842-ADAF-08BC444F4F41}" srcOrd="0" destOrd="0" presId="urn:microsoft.com/office/officeart/2008/layout/LinedList"/>
    <dgm:cxn modelId="{B766DBE7-F1DC-6846-8F0B-8BC0F94112D9}" type="presParOf" srcId="{B516C3B3-288D-7545-88A3-08AECC1C384D}" destId="{16FAEDAD-281D-CB4F-93FD-6F47767881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18932-8C9C-423E-BAE6-13E2A776F33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3DB0A3E-084C-473F-B06B-A32D8764C492}">
      <dgm:prSet/>
      <dgm:spPr/>
      <dgm:t>
        <a:bodyPr/>
        <a:lstStyle/>
        <a:p>
          <a:r>
            <a:rPr lang="en-US"/>
            <a:t>Land is central to rural livelihoods and agricultural production</a:t>
          </a:r>
        </a:p>
      </dgm:t>
    </dgm:pt>
    <dgm:pt modelId="{A4A2F37D-6384-4AF7-AAD4-4C63886487A3}" type="parTrans" cxnId="{FC58CD84-1ECB-4544-AE01-1C9FD17A4014}">
      <dgm:prSet/>
      <dgm:spPr/>
      <dgm:t>
        <a:bodyPr/>
        <a:lstStyle/>
        <a:p>
          <a:endParaRPr lang="en-US"/>
        </a:p>
      </dgm:t>
    </dgm:pt>
    <dgm:pt modelId="{727538D4-E4FE-47DC-A0D8-01CCA141AB1E}" type="sibTrans" cxnId="{FC58CD84-1ECB-4544-AE01-1C9FD17A4014}">
      <dgm:prSet/>
      <dgm:spPr/>
      <dgm:t>
        <a:bodyPr/>
        <a:lstStyle/>
        <a:p>
          <a:endParaRPr lang="en-US"/>
        </a:p>
      </dgm:t>
    </dgm:pt>
    <dgm:pt modelId="{623F8C22-C589-461D-AF5B-DEE3BD968197}">
      <dgm:prSet/>
      <dgm:spPr/>
      <dgm:t>
        <a:bodyPr/>
        <a:lstStyle/>
        <a:p>
          <a:r>
            <a:rPr lang="en-US"/>
            <a:t>Customary systems dominate land administration in rural areas</a:t>
          </a:r>
        </a:p>
      </dgm:t>
    </dgm:pt>
    <dgm:pt modelId="{DB9D3FCB-1AA5-4440-9B06-66EFC5D6D8E7}" type="parTrans" cxnId="{C127D108-E7C5-40D0-B26E-3E582966E2FA}">
      <dgm:prSet/>
      <dgm:spPr/>
      <dgm:t>
        <a:bodyPr/>
        <a:lstStyle/>
        <a:p>
          <a:endParaRPr lang="en-US"/>
        </a:p>
      </dgm:t>
    </dgm:pt>
    <dgm:pt modelId="{FC4FF58E-F698-4E8C-9C4B-EB093A33448A}" type="sibTrans" cxnId="{C127D108-E7C5-40D0-B26E-3E582966E2FA}">
      <dgm:prSet/>
      <dgm:spPr/>
      <dgm:t>
        <a:bodyPr/>
        <a:lstStyle/>
        <a:p>
          <a:endParaRPr lang="en-US"/>
        </a:p>
      </dgm:t>
    </dgm:pt>
    <dgm:pt modelId="{E4CB5850-19AD-45B4-B33A-7625AAD8A7A4}">
      <dgm:prSet/>
      <dgm:spPr/>
      <dgm:t>
        <a:bodyPr/>
        <a:lstStyle/>
        <a:p>
          <a:r>
            <a:rPr lang="en-US"/>
            <a:t>Women contribute significantly to farming</a:t>
          </a:r>
        </a:p>
      </dgm:t>
    </dgm:pt>
    <dgm:pt modelId="{90E08757-FCD8-4C59-8222-3C3EFCE83B33}" type="parTrans" cxnId="{42CFC9CC-5052-44E8-9EE1-439839F8DC27}">
      <dgm:prSet/>
      <dgm:spPr/>
      <dgm:t>
        <a:bodyPr/>
        <a:lstStyle/>
        <a:p>
          <a:endParaRPr lang="en-US"/>
        </a:p>
      </dgm:t>
    </dgm:pt>
    <dgm:pt modelId="{A27392F9-2080-4F82-9A89-75B35207BB6E}" type="sibTrans" cxnId="{42CFC9CC-5052-44E8-9EE1-439839F8DC27}">
      <dgm:prSet/>
      <dgm:spPr/>
      <dgm:t>
        <a:bodyPr/>
        <a:lstStyle/>
        <a:p>
          <a:endParaRPr lang="en-US"/>
        </a:p>
      </dgm:t>
    </dgm:pt>
    <dgm:pt modelId="{A88901EE-653E-4FF2-B64C-47F24BC32AD0}">
      <dgm:prSet/>
      <dgm:spPr/>
      <dgm:t>
        <a:bodyPr/>
        <a:lstStyle/>
        <a:p>
          <a:r>
            <a:rPr lang="en-US" dirty="0"/>
            <a:t>However, inheritance practices often exclude women</a:t>
          </a:r>
        </a:p>
      </dgm:t>
    </dgm:pt>
    <dgm:pt modelId="{95801D9E-BB64-44BA-A50C-9E98181B3844}" type="parTrans" cxnId="{15B7CB55-02DA-4B60-AAAD-7F8F00EC8DCF}">
      <dgm:prSet/>
      <dgm:spPr/>
      <dgm:t>
        <a:bodyPr/>
        <a:lstStyle/>
        <a:p>
          <a:endParaRPr lang="en-US"/>
        </a:p>
      </dgm:t>
    </dgm:pt>
    <dgm:pt modelId="{D917C114-B360-4EF6-8018-B7F16DF8F05B}" type="sibTrans" cxnId="{15B7CB55-02DA-4B60-AAAD-7F8F00EC8DCF}">
      <dgm:prSet/>
      <dgm:spPr/>
      <dgm:t>
        <a:bodyPr/>
        <a:lstStyle/>
        <a:p>
          <a:endParaRPr lang="en-US"/>
        </a:p>
      </dgm:t>
    </dgm:pt>
    <dgm:pt modelId="{E9366E70-6E6F-A043-854A-D92907CADAB0}" type="pres">
      <dgm:prSet presAssocID="{AB618932-8C9C-423E-BAE6-13E2A776F33F}" presName="vert0" presStyleCnt="0">
        <dgm:presLayoutVars>
          <dgm:dir/>
          <dgm:animOne val="branch"/>
          <dgm:animLvl val="lvl"/>
        </dgm:presLayoutVars>
      </dgm:prSet>
      <dgm:spPr/>
    </dgm:pt>
    <dgm:pt modelId="{01133002-698F-3047-8B43-EF95CB7B4DA2}" type="pres">
      <dgm:prSet presAssocID="{E3DB0A3E-084C-473F-B06B-A32D8764C492}" presName="thickLine" presStyleLbl="alignNode1" presStyleIdx="0" presStyleCnt="4"/>
      <dgm:spPr/>
    </dgm:pt>
    <dgm:pt modelId="{298900DD-63F6-A641-B473-72375955AB66}" type="pres">
      <dgm:prSet presAssocID="{E3DB0A3E-084C-473F-B06B-A32D8764C492}" presName="horz1" presStyleCnt="0"/>
      <dgm:spPr/>
    </dgm:pt>
    <dgm:pt modelId="{76562869-36AE-4F45-A8A7-34E49FB28678}" type="pres">
      <dgm:prSet presAssocID="{E3DB0A3E-084C-473F-B06B-A32D8764C492}" presName="tx1" presStyleLbl="revTx" presStyleIdx="0" presStyleCnt="4"/>
      <dgm:spPr/>
    </dgm:pt>
    <dgm:pt modelId="{87DFA98E-9704-4A40-89AE-73899F149DDB}" type="pres">
      <dgm:prSet presAssocID="{E3DB0A3E-084C-473F-B06B-A32D8764C492}" presName="vert1" presStyleCnt="0"/>
      <dgm:spPr/>
    </dgm:pt>
    <dgm:pt modelId="{BDF075DA-1B92-C84F-B48C-01DED2CDB8DC}" type="pres">
      <dgm:prSet presAssocID="{623F8C22-C589-461D-AF5B-DEE3BD968197}" presName="thickLine" presStyleLbl="alignNode1" presStyleIdx="1" presStyleCnt="4"/>
      <dgm:spPr/>
    </dgm:pt>
    <dgm:pt modelId="{AFE4F1CB-9968-624F-9621-18EE31EA463D}" type="pres">
      <dgm:prSet presAssocID="{623F8C22-C589-461D-AF5B-DEE3BD968197}" presName="horz1" presStyleCnt="0"/>
      <dgm:spPr/>
    </dgm:pt>
    <dgm:pt modelId="{EE5BE5EB-0BBE-5544-9692-0763C5FB49ED}" type="pres">
      <dgm:prSet presAssocID="{623F8C22-C589-461D-AF5B-DEE3BD968197}" presName="tx1" presStyleLbl="revTx" presStyleIdx="1" presStyleCnt="4"/>
      <dgm:spPr/>
    </dgm:pt>
    <dgm:pt modelId="{37FF2610-9826-B44F-A7E1-1BC3C573F5E4}" type="pres">
      <dgm:prSet presAssocID="{623F8C22-C589-461D-AF5B-DEE3BD968197}" presName="vert1" presStyleCnt="0"/>
      <dgm:spPr/>
    </dgm:pt>
    <dgm:pt modelId="{ACC7FAD8-0862-744A-A9CC-574A3A9636C0}" type="pres">
      <dgm:prSet presAssocID="{E4CB5850-19AD-45B4-B33A-7625AAD8A7A4}" presName="thickLine" presStyleLbl="alignNode1" presStyleIdx="2" presStyleCnt="4"/>
      <dgm:spPr/>
    </dgm:pt>
    <dgm:pt modelId="{BA04274D-76D1-DC44-AA8E-AB2BF8C66947}" type="pres">
      <dgm:prSet presAssocID="{E4CB5850-19AD-45B4-B33A-7625AAD8A7A4}" presName="horz1" presStyleCnt="0"/>
      <dgm:spPr/>
    </dgm:pt>
    <dgm:pt modelId="{E82CB008-614A-2745-83F0-80E31B441FF3}" type="pres">
      <dgm:prSet presAssocID="{E4CB5850-19AD-45B4-B33A-7625AAD8A7A4}" presName="tx1" presStyleLbl="revTx" presStyleIdx="2" presStyleCnt="4"/>
      <dgm:spPr/>
    </dgm:pt>
    <dgm:pt modelId="{C851AB30-9822-DA4B-8681-517C921BE713}" type="pres">
      <dgm:prSet presAssocID="{E4CB5850-19AD-45B4-B33A-7625AAD8A7A4}" presName="vert1" presStyleCnt="0"/>
      <dgm:spPr/>
    </dgm:pt>
    <dgm:pt modelId="{EC56016C-EBB1-4642-877C-03047F756945}" type="pres">
      <dgm:prSet presAssocID="{A88901EE-653E-4FF2-B64C-47F24BC32AD0}" presName="thickLine" presStyleLbl="alignNode1" presStyleIdx="3" presStyleCnt="4"/>
      <dgm:spPr/>
    </dgm:pt>
    <dgm:pt modelId="{BB9CCAF9-BDEB-2549-9813-D74836933801}" type="pres">
      <dgm:prSet presAssocID="{A88901EE-653E-4FF2-B64C-47F24BC32AD0}" presName="horz1" presStyleCnt="0"/>
      <dgm:spPr/>
    </dgm:pt>
    <dgm:pt modelId="{365BBE4B-3B2D-3F44-9B63-B104C5B41936}" type="pres">
      <dgm:prSet presAssocID="{A88901EE-653E-4FF2-B64C-47F24BC32AD0}" presName="tx1" presStyleLbl="revTx" presStyleIdx="3" presStyleCnt="4"/>
      <dgm:spPr/>
    </dgm:pt>
    <dgm:pt modelId="{89DD885A-9253-CD4A-85CB-EBBE91624ACD}" type="pres">
      <dgm:prSet presAssocID="{A88901EE-653E-4FF2-B64C-47F24BC32AD0}" presName="vert1" presStyleCnt="0"/>
      <dgm:spPr/>
    </dgm:pt>
  </dgm:ptLst>
  <dgm:cxnLst>
    <dgm:cxn modelId="{B6622606-C511-C546-A4AD-594AAD9FF9D1}" type="presOf" srcId="{AB618932-8C9C-423E-BAE6-13E2A776F33F}" destId="{E9366E70-6E6F-A043-854A-D92907CADAB0}" srcOrd="0" destOrd="0" presId="urn:microsoft.com/office/officeart/2008/layout/LinedList"/>
    <dgm:cxn modelId="{C127D108-E7C5-40D0-B26E-3E582966E2FA}" srcId="{AB618932-8C9C-423E-BAE6-13E2A776F33F}" destId="{623F8C22-C589-461D-AF5B-DEE3BD968197}" srcOrd="1" destOrd="0" parTransId="{DB9D3FCB-1AA5-4440-9B06-66EFC5D6D8E7}" sibTransId="{FC4FF58E-F698-4E8C-9C4B-EB093A33448A}"/>
    <dgm:cxn modelId="{15B7CB55-02DA-4B60-AAAD-7F8F00EC8DCF}" srcId="{AB618932-8C9C-423E-BAE6-13E2A776F33F}" destId="{A88901EE-653E-4FF2-B64C-47F24BC32AD0}" srcOrd="3" destOrd="0" parTransId="{95801D9E-BB64-44BA-A50C-9E98181B3844}" sibTransId="{D917C114-B360-4EF6-8018-B7F16DF8F05B}"/>
    <dgm:cxn modelId="{FC58CD84-1ECB-4544-AE01-1C9FD17A4014}" srcId="{AB618932-8C9C-423E-BAE6-13E2A776F33F}" destId="{E3DB0A3E-084C-473F-B06B-A32D8764C492}" srcOrd="0" destOrd="0" parTransId="{A4A2F37D-6384-4AF7-AAD4-4C63886487A3}" sibTransId="{727538D4-E4FE-47DC-A0D8-01CCA141AB1E}"/>
    <dgm:cxn modelId="{B36B4F85-6E96-574E-9DC0-7DF9896304FE}" type="presOf" srcId="{E3DB0A3E-084C-473F-B06B-A32D8764C492}" destId="{76562869-36AE-4F45-A8A7-34E49FB28678}" srcOrd="0" destOrd="0" presId="urn:microsoft.com/office/officeart/2008/layout/LinedList"/>
    <dgm:cxn modelId="{F531D98A-7FDC-444F-A662-92E8E5F118A2}" type="presOf" srcId="{623F8C22-C589-461D-AF5B-DEE3BD968197}" destId="{EE5BE5EB-0BBE-5544-9692-0763C5FB49ED}" srcOrd="0" destOrd="0" presId="urn:microsoft.com/office/officeart/2008/layout/LinedList"/>
    <dgm:cxn modelId="{712A7DAA-C12E-A94D-87F1-AF8AF9212C54}" type="presOf" srcId="{E4CB5850-19AD-45B4-B33A-7625AAD8A7A4}" destId="{E82CB008-614A-2745-83F0-80E31B441FF3}" srcOrd="0" destOrd="0" presId="urn:microsoft.com/office/officeart/2008/layout/LinedList"/>
    <dgm:cxn modelId="{42CFC9CC-5052-44E8-9EE1-439839F8DC27}" srcId="{AB618932-8C9C-423E-BAE6-13E2A776F33F}" destId="{E4CB5850-19AD-45B4-B33A-7625AAD8A7A4}" srcOrd="2" destOrd="0" parTransId="{90E08757-FCD8-4C59-8222-3C3EFCE83B33}" sibTransId="{A27392F9-2080-4F82-9A89-75B35207BB6E}"/>
    <dgm:cxn modelId="{FCBC77CD-AEDF-7A48-82FD-1F4A20D59706}" type="presOf" srcId="{A88901EE-653E-4FF2-B64C-47F24BC32AD0}" destId="{365BBE4B-3B2D-3F44-9B63-B104C5B41936}" srcOrd="0" destOrd="0" presId="urn:microsoft.com/office/officeart/2008/layout/LinedList"/>
    <dgm:cxn modelId="{97099560-C228-B744-99AD-727C75E1005C}" type="presParOf" srcId="{E9366E70-6E6F-A043-854A-D92907CADAB0}" destId="{01133002-698F-3047-8B43-EF95CB7B4DA2}" srcOrd="0" destOrd="0" presId="urn:microsoft.com/office/officeart/2008/layout/LinedList"/>
    <dgm:cxn modelId="{E24848BA-18EF-9F42-8093-89EBCE833C0E}" type="presParOf" srcId="{E9366E70-6E6F-A043-854A-D92907CADAB0}" destId="{298900DD-63F6-A641-B473-72375955AB66}" srcOrd="1" destOrd="0" presId="urn:microsoft.com/office/officeart/2008/layout/LinedList"/>
    <dgm:cxn modelId="{C566876B-2D17-C641-9F97-C19FA2B35945}" type="presParOf" srcId="{298900DD-63F6-A641-B473-72375955AB66}" destId="{76562869-36AE-4F45-A8A7-34E49FB28678}" srcOrd="0" destOrd="0" presId="urn:microsoft.com/office/officeart/2008/layout/LinedList"/>
    <dgm:cxn modelId="{9CD00F05-6109-C24F-8B42-1BE442BBEBEC}" type="presParOf" srcId="{298900DD-63F6-A641-B473-72375955AB66}" destId="{87DFA98E-9704-4A40-89AE-73899F149DDB}" srcOrd="1" destOrd="0" presId="urn:microsoft.com/office/officeart/2008/layout/LinedList"/>
    <dgm:cxn modelId="{E4D34722-3E2C-1247-84D2-BB567559A5D1}" type="presParOf" srcId="{E9366E70-6E6F-A043-854A-D92907CADAB0}" destId="{BDF075DA-1B92-C84F-B48C-01DED2CDB8DC}" srcOrd="2" destOrd="0" presId="urn:microsoft.com/office/officeart/2008/layout/LinedList"/>
    <dgm:cxn modelId="{E1101267-DD9A-3A4F-9D7F-468DCA500063}" type="presParOf" srcId="{E9366E70-6E6F-A043-854A-D92907CADAB0}" destId="{AFE4F1CB-9968-624F-9621-18EE31EA463D}" srcOrd="3" destOrd="0" presId="urn:microsoft.com/office/officeart/2008/layout/LinedList"/>
    <dgm:cxn modelId="{0F5496F7-A6D6-5143-BB4C-5A4EF8FD72F1}" type="presParOf" srcId="{AFE4F1CB-9968-624F-9621-18EE31EA463D}" destId="{EE5BE5EB-0BBE-5544-9692-0763C5FB49ED}" srcOrd="0" destOrd="0" presId="urn:microsoft.com/office/officeart/2008/layout/LinedList"/>
    <dgm:cxn modelId="{16AB8F59-ED62-054B-B92A-5705CE3A0F1D}" type="presParOf" srcId="{AFE4F1CB-9968-624F-9621-18EE31EA463D}" destId="{37FF2610-9826-B44F-A7E1-1BC3C573F5E4}" srcOrd="1" destOrd="0" presId="urn:microsoft.com/office/officeart/2008/layout/LinedList"/>
    <dgm:cxn modelId="{B88876D6-86A2-2F47-8F88-15384F17F19D}" type="presParOf" srcId="{E9366E70-6E6F-A043-854A-D92907CADAB0}" destId="{ACC7FAD8-0862-744A-A9CC-574A3A9636C0}" srcOrd="4" destOrd="0" presId="urn:microsoft.com/office/officeart/2008/layout/LinedList"/>
    <dgm:cxn modelId="{ADC0A66F-CE34-B74C-89AF-FC9DA93D2470}" type="presParOf" srcId="{E9366E70-6E6F-A043-854A-D92907CADAB0}" destId="{BA04274D-76D1-DC44-AA8E-AB2BF8C66947}" srcOrd="5" destOrd="0" presId="urn:microsoft.com/office/officeart/2008/layout/LinedList"/>
    <dgm:cxn modelId="{1DB52339-2E30-854B-9074-4A76C3139227}" type="presParOf" srcId="{BA04274D-76D1-DC44-AA8E-AB2BF8C66947}" destId="{E82CB008-614A-2745-83F0-80E31B441FF3}" srcOrd="0" destOrd="0" presId="urn:microsoft.com/office/officeart/2008/layout/LinedList"/>
    <dgm:cxn modelId="{AD20630D-D1C1-CE4C-AC32-29AABF247FBD}" type="presParOf" srcId="{BA04274D-76D1-DC44-AA8E-AB2BF8C66947}" destId="{C851AB30-9822-DA4B-8681-517C921BE713}" srcOrd="1" destOrd="0" presId="urn:microsoft.com/office/officeart/2008/layout/LinedList"/>
    <dgm:cxn modelId="{30DD7112-FF26-6C4A-9DDB-6EFA2DD70DD1}" type="presParOf" srcId="{E9366E70-6E6F-A043-854A-D92907CADAB0}" destId="{EC56016C-EBB1-4642-877C-03047F756945}" srcOrd="6" destOrd="0" presId="urn:microsoft.com/office/officeart/2008/layout/LinedList"/>
    <dgm:cxn modelId="{EE223F15-E38E-0A43-B71F-E1A3A12C9094}" type="presParOf" srcId="{E9366E70-6E6F-A043-854A-D92907CADAB0}" destId="{BB9CCAF9-BDEB-2549-9813-D74836933801}" srcOrd="7" destOrd="0" presId="urn:microsoft.com/office/officeart/2008/layout/LinedList"/>
    <dgm:cxn modelId="{81B90167-6EB0-3244-9845-971A1444A6F2}" type="presParOf" srcId="{BB9CCAF9-BDEB-2549-9813-D74836933801}" destId="{365BBE4B-3B2D-3F44-9B63-B104C5B41936}" srcOrd="0" destOrd="0" presId="urn:microsoft.com/office/officeart/2008/layout/LinedList"/>
    <dgm:cxn modelId="{23519313-9BD4-3A49-8237-3766443FB7CF}" type="presParOf" srcId="{BB9CCAF9-BDEB-2549-9813-D74836933801}" destId="{89DD885A-9253-CD4A-85CB-EBBE91624A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C70603-5C83-4AC2-823D-F4E8A03D08B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145B6D7-16CA-485B-B947-C363081D48BE}">
      <dgm:prSet/>
      <dgm:spPr/>
      <dgm:t>
        <a:bodyPr/>
        <a:lstStyle/>
        <a:p>
          <a:r>
            <a:rPr lang="en-US"/>
            <a:t>Customary Land Rights Act (2022) recognizes women’s rights to land</a:t>
          </a:r>
        </a:p>
      </dgm:t>
    </dgm:pt>
    <dgm:pt modelId="{769FC590-698B-42B6-A507-8753F6DA0EC7}" type="parTrans" cxnId="{257AB84B-9594-4C70-BB5B-61EBA2037BCD}">
      <dgm:prSet/>
      <dgm:spPr/>
      <dgm:t>
        <a:bodyPr/>
        <a:lstStyle/>
        <a:p>
          <a:endParaRPr lang="en-US"/>
        </a:p>
      </dgm:t>
    </dgm:pt>
    <dgm:pt modelId="{0A1147A6-0403-4E03-B6DD-67D5AA9C5FC0}" type="sibTrans" cxnId="{257AB84B-9594-4C70-BB5B-61EBA2037BCD}">
      <dgm:prSet/>
      <dgm:spPr/>
      <dgm:t>
        <a:bodyPr/>
        <a:lstStyle/>
        <a:p>
          <a:endParaRPr lang="en-US"/>
        </a:p>
      </dgm:t>
    </dgm:pt>
    <dgm:pt modelId="{D50DEEC9-83BE-4DB8-A43E-06069BA17F37}">
      <dgm:prSet/>
      <dgm:spPr/>
      <dgm:t>
        <a:bodyPr/>
        <a:lstStyle/>
        <a:p>
          <a:r>
            <a:rPr lang="en-US"/>
            <a:t>Law prohibits discriminatory inheritance practices</a:t>
          </a:r>
        </a:p>
      </dgm:t>
    </dgm:pt>
    <dgm:pt modelId="{F265D0CF-BFAA-42AA-AC0E-9294BAED4876}" type="parTrans" cxnId="{21E5EC6B-944F-4413-B619-3F34BA40AB8D}">
      <dgm:prSet/>
      <dgm:spPr/>
      <dgm:t>
        <a:bodyPr/>
        <a:lstStyle/>
        <a:p>
          <a:endParaRPr lang="en-US"/>
        </a:p>
      </dgm:t>
    </dgm:pt>
    <dgm:pt modelId="{710FA06D-3805-4633-94B9-97B792B456C3}" type="sibTrans" cxnId="{21E5EC6B-944F-4413-B619-3F34BA40AB8D}">
      <dgm:prSet/>
      <dgm:spPr/>
      <dgm:t>
        <a:bodyPr/>
        <a:lstStyle/>
        <a:p>
          <a:endParaRPr lang="en-US"/>
        </a:p>
      </dgm:t>
    </dgm:pt>
    <dgm:pt modelId="{2060127D-8EA3-4694-8A07-15EEC7724CC3}">
      <dgm:prSet/>
      <dgm:spPr/>
      <dgm:t>
        <a:bodyPr/>
        <a:lstStyle/>
        <a:p>
          <a:r>
            <a:rPr lang="en-US"/>
            <a:t>Community land governance structures introduced</a:t>
          </a:r>
        </a:p>
      </dgm:t>
    </dgm:pt>
    <dgm:pt modelId="{DA4C1905-9BE2-4683-82CB-584BD04016CF}" type="parTrans" cxnId="{EF21AC9C-D520-4E04-9770-77A35A4DEA00}">
      <dgm:prSet/>
      <dgm:spPr/>
      <dgm:t>
        <a:bodyPr/>
        <a:lstStyle/>
        <a:p>
          <a:endParaRPr lang="en-US"/>
        </a:p>
      </dgm:t>
    </dgm:pt>
    <dgm:pt modelId="{02FBE744-71BC-41AA-AEFB-C4AC12E07748}" type="sibTrans" cxnId="{EF21AC9C-D520-4E04-9770-77A35A4DEA00}">
      <dgm:prSet/>
      <dgm:spPr/>
      <dgm:t>
        <a:bodyPr/>
        <a:lstStyle/>
        <a:p>
          <a:endParaRPr lang="en-US"/>
        </a:p>
      </dgm:t>
    </dgm:pt>
    <dgm:pt modelId="{842917DC-2230-4422-B7C7-3D1925A58BC2}">
      <dgm:prSet/>
      <dgm:spPr/>
      <dgm:t>
        <a:bodyPr/>
        <a:lstStyle/>
        <a:p>
          <a:r>
            <a:rPr lang="en-US"/>
            <a:t>Implementation challenges remain in rural communities</a:t>
          </a:r>
        </a:p>
      </dgm:t>
    </dgm:pt>
    <dgm:pt modelId="{B8C15E30-09CF-4BF4-9CEE-B8363D2A8277}" type="parTrans" cxnId="{2C4341E6-06E2-479C-A363-D9375BAB27CC}">
      <dgm:prSet/>
      <dgm:spPr/>
      <dgm:t>
        <a:bodyPr/>
        <a:lstStyle/>
        <a:p>
          <a:endParaRPr lang="en-US"/>
        </a:p>
      </dgm:t>
    </dgm:pt>
    <dgm:pt modelId="{FD2DB76A-3EF2-4F9D-8D3A-8A3530783EB3}" type="sibTrans" cxnId="{2C4341E6-06E2-479C-A363-D9375BAB27CC}">
      <dgm:prSet/>
      <dgm:spPr/>
      <dgm:t>
        <a:bodyPr/>
        <a:lstStyle/>
        <a:p>
          <a:endParaRPr lang="en-US"/>
        </a:p>
      </dgm:t>
    </dgm:pt>
    <dgm:pt modelId="{1A2EB68B-51B6-2B40-81F5-A6FB703AD127}" type="pres">
      <dgm:prSet presAssocID="{25C70603-5C83-4AC2-823D-F4E8A03D08B1}" presName="vert0" presStyleCnt="0">
        <dgm:presLayoutVars>
          <dgm:dir/>
          <dgm:animOne val="branch"/>
          <dgm:animLvl val="lvl"/>
        </dgm:presLayoutVars>
      </dgm:prSet>
      <dgm:spPr/>
    </dgm:pt>
    <dgm:pt modelId="{4D7A7708-FB41-654A-B0F1-EEE753815F00}" type="pres">
      <dgm:prSet presAssocID="{5145B6D7-16CA-485B-B947-C363081D48BE}" presName="thickLine" presStyleLbl="alignNode1" presStyleIdx="0" presStyleCnt="4"/>
      <dgm:spPr/>
    </dgm:pt>
    <dgm:pt modelId="{DE60D750-52C4-9B47-BCC3-9BD5FDA113E2}" type="pres">
      <dgm:prSet presAssocID="{5145B6D7-16CA-485B-B947-C363081D48BE}" presName="horz1" presStyleCnt="0"/>
      <dgm:spPr/>
    </dgm:pt>
    <dgm:pt modelId="{84CF0D2A-1507-9940-A8E6-E9A6879EC2D0}" type="pres">
      <dgm:prSet presAssocID="{5145B6D7-16CA-485B-B947-C363081D48BE}" presName="tx1" presStyleLbl="revTx" presStyleIdx="0" presStyleCnt="4"/>
      <dgm:spPr/>
    </dgm:pt>
    <dgm:pt modelId="{CDAEC7DA-90F2-654C-A4A2-0786186B6111}" type="pres">
      <dgm:prSet presAssocID="{5145B6D7-16CA-485B-B947-C363081D48BE}" presName="vert1" presStyleCnt="0"/>
      <dgm:spPr/>
    </dgm:pt>
    <dgm:pt modelId="{6B42E2CB-AA8C-4745-8713-B32C9653CE5D}" type="pres">
      <dgm:prSet presAssocID="{D50DEEC9-83BE-4DB8-A43E-06069BA17F37}" presName="thickLine" presStyleLbl="alignNode1" presStyleIdx="1" presStyleCnt="4"/>
      <dgm:spPr/>
    </dgm:pt>
    <dgm:pt modelId="{6772203A-C7E0-3649-A149-67171D68FC2F}" type="pres">
      <dgm:prSet presAssocID="{D50DEEC9-83BE-4DB8-A43E-06069BA17F37}" presName="horz1" presStyleCnt="0"/>
      <dgm:spPr/>
    </dgm:pt>
    <dgm:pt modelId="{DA438B5D-47C0-934F-BE2B-F93B47F279B9}" type="pres">
      <dgm:prSet presAssocID="{D50DEEC9-83BE-4DB8-A43E-06069BA17F37}" presName="tx1" presStyleLbl="revTx" presStyleIdx="1" presStyleCnt="4"/>
      <dgm:spPr/>
    </dgm:pt>
    <dgm:pt modelId="{7EC865CD-DA77-1A4D-96E2-EC963BEB55AC}" type="pres">
      <dgm:prSet presAssocID="{D50DEEC9-83BE-4DB8-A43E-06069BA17F37}" presName="vert1" presStyleCnt="0"/>
      <dgm:spPr/>
    </dgm:pt>
    <dgm:pt modelId="{24948BE6-AE35-024A-8631-A9EF41CC1112}" type="pres">
      <dgm:prSet presAssocID="{2060127D-8EA3-4694-8A07-15EEC7724CC3}" presName="thickLine" presStyleLbl="alignNode1" presStyleIdx="2" presStyleCnt="4"/>
      <dgm:spPr/>
    </dgm:pt>
    <dgm:pt modelId="{B29D1D29-D57D-DB4C-84E5-6331C755E4BC}" type="pres">
      <dgm:prSet presAssocID="{2060127D-8EA3-4694-8A07-15EEC7724CC3}" presName="horz1" presStyleCnt="0"/>
      <dgm:spPr/>
    </dgm:pt>
    <dgm:pt modelId="{BC1D6AE3-25C0-624F-BAAA-1F55B93DB437}" type="pres">
      <dgm:prSet presAssocID="{2060127D-8EA3-4694-8A07-15EEC7724CC3}" presName="tx1" presStyleLbl="revTx" presStyleIdx="2" presStyleCnt="4"/>
      <dgm:spPr/>
    </dgm:pt>
    <dgm:pt modelId="{69E563BE-E0C2-9940-B1F3-D9B5DFF34B4C}" type="pres">
      <dgm:prSet presAssocID="{2060127D-8EA3-4694-8A07-15EEC7724CC3}" presName="vert1" presStyleCnt="0"/>
      <dgm:spPr/>
    </dgm:pt>
    <dgm:pt modelId="{49151B3C-0C2D-E748-B633-2EB4094CD6B0}" type="pres">
      <dgm:prSet presAssocID="{842917DC-2230-4422-B7C7-3D1925A58BC2}" presName="thickLine" presStyleLbl="alignNode1" presStyleIdx="3" presStyleCnt="4"/>
      <dgm:spPr/>
    </dgm:pt>
    <dgm:pt modelId="{87494879-9970-F741-97F4-570BFFD97122}" type="pres">
      <dgm:prSet presAssocID="{842917DC-2230-4422-B7C7-3D1925A58BC2}" presName="horz1" presStyleCnt="0"/>
      <dgm:spPr/>
    </dgm:pt>
    <dgm:pt modelId="{CF5A8A62-D1DD-DB4C-A2E7-E4757AB08336}" type="pres">
      <dgm:prSet presAssocID="{842917DC-2230-4422-B7C7-3D1925A58BC2}" presName="tx1" presStyleLbl="revTx" presStyleIdx="3" presStyleCnt="4"/>
      <dgm:spPr/>
    </dgm:pt>
    <dgm:pt modelId="{177E556D-B31B-DD40-80F8-B824E20E1968}" type="pres">
      <dgm:prSet presAssocID="{842917DC-2230-4422-B7C7-3D1925A58BC2}" presName="vert1" presStyleCnt="0"/>
      <dgm:spPr/>
    </dgm:pt>
  </dgm:ptLst>
  <dgm:cxnLst>
    <dgm:cxn modelId="{257AB84B-9594-4C70-BB5B-61EBA2037BCD}" srcId="{25C70603-5C83-4AC2-823D-F4E8A03D08B1}" destId="{5145B6D7-16CA-485B-B947-C363081D48BE}" srcOrd="0" destOrd="0" parTransId="{769FC590-698B-42B6-A507-8753F6DA0EC7}" sibTransId="{0A1147A6-0403-4E03-B6DD-67D5AA9C5FC0}"/>
    <dgm:cxn modelId="{9DFAF161-D6CF-AE49-9E98-82317774A608}" type="presOf" srcId="{D50DEEC9-83BE-4DB8-A43E-06069BA17F37}" destId="{DA438B5D-47C0-934F-BE2B-F93B47F279B9}" srcOrd="0" destOrd="0" presId="urn:microsoft.com/office/officeart/2008/layout/LinedList"/>
    <dgm:cxn modelId="{21E5EC6B-944F-4413-B619-3F34BA40AB8D}" srcId="{25C70603-5C83-4AC2-823D-F4E8A03D08B1}" destId="{D50DEEC9-83BE-4DB8-A43E-06069BA17F37}" srcOrd="1" destOrd="0" parTransId="{F265D0CF-BFAA-42AA-AC0E-9294BAED4876}" sibTransId="{710FA06D-3805-4633-94B9-97B792B456C3}"/>
    <dgm:cxn modelId="{EF21AC9C-D520-4E04-9770-77A35A4DEA00}" srcId="{25C70603-5C83-4AC2-823D-F4E8A03D08B1}" destId="{2060127D-8EA3-4694-8A07-15EEC7724CC3}" srcOrd="2" destOrd="0" parTransId="{DA4C1905-9BE2-4683-82CB-584BD04016CF}" sibTransId="{02FBE744-71BC-41AA-AEFB-C4AC12E07748}"/>
    <dgm:cxn modelId="{4F2EC9A5-A0F4-6D4F-AED6-11243B16F21C}" type="presOf" srcId="{25C70603-5C83-4AC2-823D-F4E8A03D08B1}" destId="{1A2EB68B-51B6-2B40-81F5-A6FB703AD127}" srcOrd="0" destOrd="0" presId="urn:microsoft.com/office/officeart/2008/layout/LinedList"/>
    <dgm:cxn modelId="{AA8BA4BE-F9B3-C842-BAFC-2D35F39B6C94}" type="presOf" srcId="{5145B6D7-16CA-485B-B947-C363081D48BE}" destId="{84CF0D2A-1507-9940-A8E6-E9A6879EC2D0}" srcOrd="0" destOrd="0" presId="urn:microsoft.com/office/officeart/2008/layout/LinedList"/>
    <dgm:cxn modelId="{39350FCD-4F79-6043-B5C7-8E3038FD9DC5}" type="presOf" srcId="{2060127D-8EA3-4694-8A07-15EEC7724CC3}" destId="{BC1D6AE3-25C0-624F-BAAA-1F55B93DB437}" srcOrd="0" destOrd="0" presId="urn:microsoft.com/office/officeart/2008/layout/LinedList"/>
    <dgm:cxn modelId="{2C4341E6-06E2-479C-A363-D9375BAB27CC}" srcId="{25C70603-5C83-4AC2-823D-F4E8A03D08B1}" destId="{842917DC-2230-4422-B7C7-3D1925A58BC2}" srcOrd="3" destOrd="0" parTransId="{B8C15E30-09CF-4BF4-9CEE-B8363D2A8277}" sibTransId="{FD2DB76A-3EF2-4F9D-8D3A-8A3530783EB3}"/>
    <dgm:cxn modelId="{4DA3E5F7-DD04-9542-872F-7554EE2C9031}" type="presOf" srcId="{842917DC-2230-4422-B7C7-3D1925A58BC2}" destId="{CF5A8A62-D1DD-DB4C-A2E7-E4757AB08336}" srcOrd="0" destOrd="0" presId="urn:microsoft.com/office/officeart/2008/layout/LinedList"/>
    <dgm:cxn modelId="{DBAAA41A-F6A7-F447-8999-2FAD78F79476}" type="presParOf" srcId="{1A2EB68B-51B6-2B40-81F5-A6FB703AD127}" destId="{4D7A7708-FB41-654A-B0F1-EEE753815F00}" srcOrd="0" destOrd="0" presId="urn:microsoft.com/office/officeart/2008/layout/LinedList"/>
    <dgm:cxn modelId="{EC434DC4-B45C-634A-9411-8D5B5C46CD65}" type="presParOf" srcId="{1A2EB68B-51B6-2B40-81F5-A6FB703AD127}" destId="{DE60D750-52C4-9B47-BCC3-9BD5FDA113E2}" srcOrd="1" destOrd="0" presId="urn:microsoft.com/office/officeart/2008/layout/LinedList"/>
    <dgm:cxn modelId="{9C15B58C-B6E9-7948-B693-96F402DDE979}" type="presParOf" srcId="{DE60D750-52C4-9B47-BCC3-9BD5FDA113E2}" destId="{84CF0D2A-1507-9940-A8E6-E9A6879EC2D0}" srcOrd="0" destOrd="0" presId="urn:microsoft.com/office/officeart/2008/layout/LinedList"/>
    <dgm:cxn modelId="{9A74FE78-7D64-B84C-A1E0-9379D2CDF8E2}" type="presParOf" srcId="{DE60D750-52C4-9B47-BCC3-9BD5FDA113E2}" destId="{CDAEC7DA-90F2-654C-A4A2-0786186B6111}" srcOrd="1" destOrd="0" presId="urn:microsoft.com/office/officeart/2008/layout/LinedList"/>
    <dgm:cxn modelId="{1F4E72FC-FD11-4C43-B1D2-962E525CE5BB}" type="presParOf" srcId="{1A2EB68B-51B6-2B40-81F5-A6FB703AD127}" destId="{6B42E2CB-AA8C-4745-8713-B32C9653CE5D}" srcOrd="2" destOrd="0" presId="urn:microsoft.com/office/officeart/2008/layout/LinedList"/>
    <dgm:cxn modelId="{DA89A080-406D-1140-BB01-769CBA1E8DD8}" type="presParOf" srcId="{1A2EB68B-51B6-2B40-81F5-A6FB703AD127}" destId="{6772203A-C7E0-3649-A149-67171D68FC2F}" srcOrd="3" destOrd="0" presId="urn:microsoft.com/office/officeart/2008/layout/LinedList"/>
    <dgm:cxn modelId="{707495AB-9E31-4240-BAD0-E9586750BBC3}" type="presParOf" srcId="{6772203A-C7E0-3649-A149-67171D68FC2F}" destId="{DA438B5D-47C0-934F-BE2B-F93B47F279B9}" srcOrd="0" destOrd="0" presId="urn:microsoft.com/office/officeart/2008/layout/LinedList"/>
    <dgm:cxn modelId="{DAD9ED96-59B6-3F42-8437-33AA9C8CBC05}" type="presParOf" srcId="{6772203A-C7E0-3649-A149-67171D68FC2F}" destId="{7EC865CD-DA77-1A4D-96E2-EC963BEB55AC}" srcOrd="1" destOrd="0" presId="urn:microsoft.com/office/officeart/2008/layout/LinedList"/>
    <dgm:cxn modelId="{AD839041-B8C6-6745-8629-DE018209566D}" type="presParOf" srcId="{1A2EB68B-51B6-2B40-81F5-A6FB703AD127}" destId="{24948BE6-AE35-024A-8631-A9EF41CC1112}" srcOrd="4" destOrd="0" presId="urn:microsoft.com/office/officeart/2008/layout/LinedList"/>
    <dgm:cxn modelId="{C8331B2E-0653-5243-A805-F5BB9906D530}" type="presParOf" srcId="{1A2EB68B-51B6-2B40-81F5-A6FB703AD127}" destId="{B29D1D29-D57D-DB4C-84E5-6331C755E4BC}" srcOrd="5" destOrd="0" presId="urn:microsoft.com/office/officeart/2008/layout/LinedList"/>
    <dgm:cxn modelId="{5F4F7281-81F8-1A4F-9EAC-8388F88A47AC}" type="presParOf" srcId="{B29D1D29-D57D-DB4C-84E5-6331C755E4BC}" destId="{BC1D6AE3-25C0-624F-BAAA-1F55B93DB437}" srcOrd="0" destOrd="0" presId="urn:microsoft.com/office/officeart/2008/layout/LinedList"/>
    <dgm:cxn modelId="{220BEE3F-ABDE-104E-82F7-8C0BC68771DE}" type="presParOf" srcId="{B29D1D29-D57D-DB4C-84E5-6331C755E4BC}" destId="{69E563BE-E0C2-9940-B1F3-D9B5DFF34B4C}" srcOrd="1" destOrd="0" presId="urn:microsoft.com/office/officeart/2008/layout/LinedList"/>
    <dgm:cxn modelId="{C614EEDA-1C38-AB48-B031-560B491A1F93}" type="presParOf" srcId="{1A2EB68B-51B6-2B40-81F5-A6FB703AD127}" destId="{49151B3C-0C2D-E748-B633-2EB4094CD6B0}" srcOrd="6" destOrd="0" presId="urn:microsoft.com/office/officeart/2008/layout/LinedList"/>
    <dgm:cxn modelId="{D5A41F3A-00F5-C447-9597-E687B3827560}" type="presParOf" srcId="{1A2EB68B-51B6-2B40-81F5-A6FB703AD127}" destId="{87494879-9970-F741-97F4-570BFFD97122}" srcOrd="7" destOrd="0" presId="urn:microsoft.com/office/officeart/2008/layout/LinedList"/>
    <dgm:cxn modelId="{DE05804A-FEC1-6149-A35D-1FDAB1EEC17C}" type="presParOf" srcId="{87494879-9970-F741-97F4-570BFFD97122}" destId="{CF5A8A62-D1DD-DB4C-A2E7-E4757AB08336}" srcOrd="0" destOrd="0" presId="urn:microsoft.com/office/officeart/2008/layout/LinedList"/>
    <dgm:cxn modelId="{6208EC36-2AF7-174D-A5BC-ADF5FE5CE360}" type="presParOf" srcId="{87494879-9970-F741-97F4-570BFFD97122}" destId="{177E556D-B31B-DD40-80F8-B824E20E19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35B0B9-0F70-44B0-9378-29434DAA3A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BFDBE5-A12B-49E7-AF9A-1373DDB254AC}">
      <dgm:prSet/>
      <dgm:spPr/>
      <dgm:t>
        <a:bodyPr/>
        <a:lstStyle/>
        <a:p>
          <a:r>
            <a:rPr lang="en-US"/>
            <a:t>Community dialogues on women’s land rights</a:t>
          </a:r>
        </a:p>
      </dgm:t>
    </dgm:pt>
    <dgm:pt modelId="{6203CE2E-E754-42D5-84E0-4C8DFE7ED72D}" type="parTrans" cxnId="{F1179981-59F6-499D-A513-756D6ACAD0E8}">
      <dgm:prSet/>
      <dgm:spPr/>
      <dgm:t>
        <a:bodyPr/>
        <a:lstStyle/>
        <a:p>
          <a:endParaRPr lang="en-US"/>
        </a:p>
      </dgm:t>
    </dgm:pt>
    <dgm:pt modelId="{9F6F5879-E16E-4C0A-9DAF-0FBA5BFC7E1F}" type="sibTrans" cxnId="{F1179981-59F6-499D-A513-756D6ACAD0E8}">
      <dgm:prSet/>
      <dgm:spPr/>
      <dgm:t>
        <a:bodyPr/>
        <a:lstStyle/>
        <a:p>
          <a:endParaRPr lang="en-US"/>
        </a:p>
      </dgm:t>
    </dgm:pt>
    <dgm:pt modelId="{FE17631E-AF3B-4EA8-B596-5274BCB146CC}">
      <dgm:prSet/>
      <dgm:spPr/>
      <dgm:t>
        <a:bodyPr/>
        <a:lstStyle/>
        <a:p>
          <a:r>
            <a:rPr lang="en-US"/>
            <a:t>Explanation of provisions of the new land law</a:t>
          </a:r>
        </a:p>
      </dgm:t>
    </dgm:pt>
    <dgm:pt modelId="{9A95A09E-D37E-4898-B174-93B53A4D87EC}" type="parTrans" cxnId="{C68ABFDF-777C-464C-AEC2-0118BA319D2B}">
      <dgm:prSet/>
      <dgm:spPr/>
      <dgm:t>
        <a:bodyPr/>
        <a:lstStyle/>
        <a:p>
          <a:endParaRPr lang="en-US"/>
        </a:p>
      </dgm:t>
    </dgm:pt>
    <dgm:pt modelId="{3454011D-E4F8-401D-8612-7D7CCB5ADC66}" type="sibTrans" cxnId="{C68ABFDF-777C-464C-AEC2-0118BA319D2B}">
      <dgm:prSet/>
      <dgm:spPr/>
      <dgm:t>
        <a:bodyPr/>
        <a:lstStyle/>
        <a:p>
          <a:endParaRPr lang="en-US"/>
        </a:p>
      </dgm:t>
    </dgm:pt>
    <dgm:pt modelId="{3D3DE2BB-E548-454E-AE4E-D720868FED9B}">
      <dgm:prSet/>
      <dgm:spPr/>
      <dgm:t>
        <a:bodyPr/>
        <a:lstStyle/>
        <a:p>
          <a:r>
            <a:rPr lang="en-US"/>
            <a:t>Linking customary governance with statutory protections</a:t>
          </a:r>
        </a:p>
      </dgm:t>
    </dgm:pt>
    <dgm:pt modelId="{0BC15B4F-A30F-4C85-A317-8A2D3A58A595}" type="parTrans" cxnId="{C67841A2-B50C-4C7C-BE2A-146B81B0BEC2}">
      <dgm:prSet/>
      <dgm:spPr/>
      <dgm:t>
        <a:bodyPr/>
        <a:lstStyle/>
        <a:p>
          <a:endParaRPr lang="en-US"/>
        </a:p>
      </dgm:t>
    </dgm:pt>
    <dgm:pt modelId="{006B0E00-8AA8-44FB-A51A-5D24B3223FEB}" type="sibTrans" cxnId="{C67841A2-B50C-4C7C-BE2A-146B81B0BEC2}">
      <dgm:prSet/>
      <dgm:spPr/>
      <dgm:t>
        <a:bodyPr/>
        <a:lstStyle/>
        <a:p>
          <a:endParaRPr lang="en-US"/>
        </a:p>
      </dgm:t>
    </dgm:pt>
    <dgm:pt modelId="{14DFB17B-4364-4C9E-811D-6C434F854D83}">
      <dgm:prSet/>
      <dgm:spPr/>
      <dgm:t>
        <a:bodyPr/>
        <a:lstStyle/>
        <a:p>
          <a:r>
            <a:rPr lang="en-US"/>
            <a:t>Shifting community perceptions on inheritance rights</a:t>
          </a:r>
        </a:p>
      </dgm:t>
    </dgm:pt>
    <dgm:pt modelId="{9A3B555D-4ECF-4B2D-8EC3-E94D1941E4EF}" type="parTrans" cxnId="{344698AF-9D65-4153-8534-0CC8245C31B3}">
      <dgm:prSet/>
      <dgm:spPr/>
      <dgm:t>
        <a:bodyPr/>
        <a:lstStyle/>
        <a:p>
          <a:endParaRPr lang="en-US"/>
        </a:p>
      </dgm:t>
    </dgm:pt>
    <dgm:pt modelId="{41754B3F-2EA0-4995-90E5-0AA9A88697D2}" type="sibTrans" cxnId="{344698AF-9D65-4153-8534-0CC8245C31B3}">
      <dgm:prSet/>
      <dgm:spPr/>
      <dgm:t>
        <a:bodyPr/>
        <a:lstStyle/>
        <a:p>
          <a:endParaRPr lang="en-US"/>
        </a:p>
      </dgm:t>
    </dgm:pt>
    <dgm:pt modelId="{9216E292-7E52-F44F-9EB4-2AF37C8B1330}" type="pres">
      <dgm:prSet presAssocID="{A035B0B9-0F70-44B0-9378-29434DAA3A4A}" presName="vert0" presStyleCnt="0">
        <dgm:presLayoutVars>
          <dgm:dir/>
          <dgm:animOne val="branch"/>
          <dgm:animLvl val="lvl"/>
        </dgm:presLayoutVars>
      </dgm:prSet>
      <dgm:spPr/>
    </dgm:pt>
    <dgm:pt modelId="{1AC1FE06-1DAC-924C-8737-9BB7472D96CA}" type="pres">
      <dgm:prSet presAssocID="{2ABFDBE5-A12B-49E7-AF9A-1373DDB254AC}" presName="thickLine" presStyleLbl="alignNode1" presStyleIdx="0" presStyleCnt="4"/>
      <dgm:spPr/>
    </dgm:pt>
    <dgm:pt modelId="{3281ED50-1A63-DC45-9E76-32D1D4E58F6E}" type="pres">
      <dgm:prSet presAssocID="{2ABFDBE5-A12B-49E7-AF9A-1373DDB254AC}" presName="horz1" presStyleCnt="0"/>
      <dgm:spPr/>
    </dgm:pt>
    <dgm:pt modelId="{48BE0C9F-77E7-F24E-A909-42B29B82DD97}" type="pres">
      <dgm:prSet presAssocID="{2ABFDBE5-A12B-49E7-AF9A-1373DDB254AC}" presName="tx1" presStyleLbl="revTx" presStyleIdx="0" presStyleCnt="4"/>
      <dgm:spPr/>
    </dgm:pt>
    <dgm:pt modelId="{85B3C19D-F5C9-A642-9C0C-DEA397B7C2E1}" type="pres">
      <dgm:prSet presAssocID="{2ABFDBE5-A12B-49E7-AF9A-1373DDB254AC}" presName="vert1" presStyleCnt="0"/>
      <dgm:spPr/>
    </dgm:pt>
    <dgm:pt modelId="{C901927E-9F29-354B-A57A-6A03310A714B}" type="pres">
      <dgm:prSet presAssocID="{FE17631E-AF3B-4EA8-B596-5274BCB146CC}" presName="thickLine" presStyleLbl="alignNode1" presStyleIdx="1" presStyleCnt="4"/>
      <dgm:spPr/>
    </dgm:pt>
    <dgm:pt modelId="{D85C5B71-1E84-A449-96F8-C22538B7F553}" type="pres">
      <dgm:prSet presAssocID="{FE17631E-AF3B-4EA8-B596-5274BCB146CC}" presName="horz1" presStyleCnt="0"/>
      <dgm:spPr/>
    </dgm:pt>
    <dgm:pt modelId="{A6F73411-9361-784D-A0CB-8D091003629A}" type="pres">
      <dgm:prSet presAssocID="{FE17631E-AF3B-4EA8-B596-5274BCB146CC}" presName="tx1" presStyleLbl="revTx" presStyleIdx="1" presStyleCnt="4"/>
      <dgm:spPr/>
    </dgm:pt>
    <dgm:pt modelId="{4721117E-96A0-414F-B925-876EAE8EFD82}" type="pres">
      <dgm:prSet presAssocID="{FE17631E-AF3B-4EA8-B596-5274BCB146CC}" presName="vert1" presStyleCnt="0"/>
      <dgm:spPr/>
    </dgm:pt>
    <dgm:pt modelId="{271052F5-22A2-4C45-B65E-D25455F3E2C5}" type="pres">
      <dgm:prSet presAssocID="{3D3DE2BB-E548-454E-AE4E-D720868FED9B}" presName="thickLine" presStyleLbl="alignNode1" presStyleIdx="2" presStyleCnt="4"/>
      <dgm:spPr/>
    </dgm:pt>
    <dgm:pt modelId="{AD77CBCA-7FAC-0A46-9FAB-7D1AD12726B5}" type="pres">
      <dgm:prSet presAssocID="{3D3DE2BB-E548-454E-AE4E-D720868FED9B}" presName="horz1" presStyleCnt="0"/>
      <dgm:spPr/>
    </dgm:pt>
    <dgm:pt modelId="{A2A0CE65-EB0A-754C-AC28-EA5986A2BC3C}" type="pres">
      <dgm:prSet presAssocID="{3D3DE2BB-E548-454E-AE4E-D720868FED9B}" presName="tx1" presStyleLbl="revTx" presStyleIdx="2" presStyleCnt="4"/>
      <dgm:spPr/>
    </dgm:pt>
    <dgm:pt modelId="{D4D5FE65-05BD-824D-A628-34F737CC5FF6}" type="pres">
      <dgm:prSet presAssocID="{3D3DE2BB-E548-454E-AE4E-D720868FED9B}" presName="vert1" presStyleCnt="0"/>
      <dgm:spPr/>
    </dgm:pt>
    <dgm:pt modelId="{3BE092E9-898A-F448-9232-6D5F02024C9D}" type="pres">
      <dgm:prSet presAssocID="{14DFB17B-4364-4C9E-811D-6C434F854D83}" presName="thickLine" presStyleLbl="alignNode1" presStyleIdx="3" presStyleCnt="4"/>
      <dgm:spPr/>
    </dgm:pt>
    <dgm:pt modelId="{DB0D3630-B383-F945-A64A-3AAABD6B898E}" type="pres">
      <dgm:prSet presAssocID="{14DFB17B-4364-4C9E-811D-6C434F854D83}" presName="horz1" presStyleCnt="0"/>
      <dgm:spPr/>
    </dgm:pt>
    <dgm:pt modelId="{0FB51890-7369-E84A-B655-4DEE73855C2B}" type="pres">
      <dgm:prSet presAssocID="{14DFB17B-4364-4C9E-811D-6C434F854D83}" presName="tx1" presStyleLbl="revTx" presStyleIdx="3" presStyleCnt="4"/>
      <dgm:spPr/>
    </dgm:pt>
    <dgm:pt modelId="{2ABF50D4-5D20-9E4E-B41A-2A04C88EEC9C}" type="pres">
      <dgm:prSet presAssocID="{14DFB17B-4364-4C9E-811D-6C434F854D83}" presName="vert1" presStyleCnt="0"/>
      <dgm:spPr/>
    </dgm:pt>
  </dgm:ptLst>
  <dgm:cxnLst>
    <dgm:cxn modelId="{5248B539-6A76-E847-8B62-C39FC84B41A2}" type="presOf" srcId="{14DFB17B-4364-4C9E-811D-6C434F854D83}" destId="{0FB51890-7369-E84A-B655-4DEE73855C2B}" srcOrd="0" destOrd="0" presId="urn:microsoft.com/office/officeart/2008/layout/LinedList"/>
    <dgm:cxn modelId="{11E43852-6AC6-7C41-80D2-D62D7E9CD569}" type="presOf" srcId="{FE17631E-AF3B-4EA8-B596-5274BCB146CC}" destId="{A6F73411-9361-784D-A0CB-8D091003629A}" srcOrd="0" destOrd="0" presId="urn:microsoft.com/office/officeart/2008/layout/LinedList"/>
    <dgm:cxn modelId="{ABD0F869-B265-9C43-AD42-F502236CC15F}" type="presOf" srcId="{A035B0B9-0F70-44B0-9378-29434DAA3A4A}" destId="{9216E292-7E52-F44F-9EB4-2AF37C8B1330}" srcOrd="0" destOrd="0" presId="urn:microsoft.com/office/officeart/2008/layout/LinedList"/>
    <dgm:cxn modelId="{11497271-097F-9847-8FBE-7D53F6F57E66}" type="presOf" srcId="{2ABFDBE5-A12B-49E7-AF9A-1373DDB254AC}" destId="{48BE0C9F-77E7-F24E-A909-42B29B82DD97}" srcOrd="0" destOrd="0" presId="urn:microsoft.com/office/officeart/2008/layout/LinedList"/>
    <dgm:cxn modelId="{F1179981-59F6-499D-A513-756D6ACAD0E8}" srcId="{A035B0B9-0F70-44B0-9378-29434DAA3A4A}" destId="{2ABFDBE5-A12B-49E7-AF9A-1373DDB254AC}" srcOrd="0" destOrd="0" parTransId="{6203CE2E-E754-42D5-84E0-4C8DFE7ED72D}" sibTransId="{9F6F5879-E16E-4C0A-9DAF-0FBA5BFC7E1F}"/>
    <dgm:cxn modelId="{C67841A2-B50C-4C7C-BE2A-146B81B0BEC2}" srcId="{A035B0B9-0F70-44B0-9378-29434DAA3A4A}" destId="{3D3DE2BB-E548-454E-AE4E-D720868FED9B}" srcOrd="2" destOrd="0" parTransId="{0BC15B4F-A30F-4C85-A317-8A2D3A58A595}" sibTransId="{006B0E00-8AA8-44FB-A51A-5D24B3223FEB}"/>
    <dgm:cxn modelId="{344698AF-9D65-4153-8534-0CC8245C31B3}" srcId="{A035B0B9-0F70-44B0-9378-29434DAA3A4A}" destId="{14DFB17B-4364-4C9E-811D-6C434F854D83}" srcOrd="3" destOrd="0" parTransId="{9A3B555D-4ECF-4B2D-8EC3-E94D1941E4EF}" sibTransId="{41754B3F-2EA0-4995-90E5-0AA9A88697D2}"/>
    <dgm:cxn modelId="{C68ABFDF-777C-464C-AEC2-0118BA319D2B}" srcId="{A035B0B9-0F70-44B0-9378-29434DAA3A4A}" destId="{FE17631E-AF3B-4EA8-B596-5274BCB146CC}" srcOrd="1" destOrd="0" parTransId="{9A95A09E-D37E-4898-B174-93B53A4D87EC}" sibTransId="{3454011D-E4F8-401D-8612-7D7CCB5ADC66}"/>
    <dgm:cxn modelId="{862F19E9-F292-9E43-9E37-847DF38AC7B7}" type="presOf" srcId="{3D3DE2BB-E548-454E-AE4E-D720868FED9B}" destId="{A2A0CE65-EB0A-754C-AC28-EA5986A2BC3C}" srcOrd="0" destOrd="0" presId="urn:microsoft.com/office/officeart/2008/layout/LinedList"/>
    <dgm:cxn modelId="{ED8CBB79-878A-D74A-9B41-E5BFCC97EBEA}" type="presParOf" srcId="{9216E292-7E52-F44F-9EB4-2AF37C8B1330}" destId="{1AC1FE06-1DAC-924C-8737-9BB7472D96CA}" srcOrd="0" destOrd="0" presId="urn:microsoft.com/office/officeart/2008/layout/LinedList"/>
    <dgm:cxn modelId="{D5318C69-9861-6149-ACF5-96EA8BBF9C02}" type="presParOf" srcId="{9216E292-7E52-F44F-9EB4-2AF37C8B1330}" destId="{3281ED50-1A63-DC45-9E76-32D1D4E58F6E}" srcOrd="1" destOrd="0" presId="urn:microsoft.com/office/officeart/2008/layout/LinedList"/>
    <dgm:cxn modelId="{13218B24-2FF2-2E48-B5A9-C4914AA0185F}" type="presParOf" srcId="{3281ED50-1A63-DC45-9E76-32D1D4E58F6E}" destId="{48BE0C9F-77E7-F24E-A909-42B29B82DD97}" srcOrd="0" destOrd="0" presId="urn:microsoft.com/office/officeart/2008/layout/LinedList"/>
    <dgm:cxn modelId="{6C42997A-F68A-3E48-B840-17ED89E884BC}" type="presParOf" srcId="{3281ED50-1A63-DC45-9E76-32D1D4E58F6E}" destId="{85B3C19D-F5C9-A642-9C0C-DEA397B7C2E1}" srcOrd="1" destOrd="0" presId="urn:microsoft.com/office/officeart/2008/layout/LinedList"/>
    <dgm:cxn modelId="{BC307EE2-24B0-AB43-9FEC-4103B60C9620}" type="presParOf" srcId="{9216E292-7E52-F44F-9EB4-2AF37C8B1330}" destId="{C901927E-9F29-354B-A57A-6A03310A714B}" srcOrd="2" destOrd="0" presId="urn:microsoft.com/office/officeart/2008/layout/LinedList"/>
    <dgm:cxn modelId="{D390DAB6-BC54-AB4C-AE56-58D15F3D5E92}" type="presParOf" srcId="{9216E292-7E52-F44F-9EB4-2AF37C8B1330}" destId="{D85C5B71-1E84-A449-96F8-C22538B7F553}" srcOrd="3" destOrd="0" presId="urn:microsoft.com/office/officeart/2008/layout/LinedList"/>
    <dgm:cxn modelId="{F10EB92A-44AE-4943-A016-D1C7E826B63F}" type="presParOf" srcId="{D85C5B71-1E84-A449-96F8-C22538B7F553}" destId="{A6F73411-9361-784D-A0CB-8D091003629A}" srcOrd="0" destOrd="0" presId="urn:microsoft.com/office/officeart/2008/layout/LinedList"/>
    <dgm:cxn modelId="{6FD9257F-A399-D842-AA5E-AD45AED1B851}" type="presParOf" srcId="{D85C5B71-1E84-A449-96F8-C22538B7F553}" destId="{4721117E-96A0-414F-B925-876EAE8EFD82}" srcOrd="1" destOrd="0" presId="urn:microsoft.com/office/officeart/2008/layout/LinedList"/>
    <dgm:cxn modelId="{35184393-0A4A-934D-80AC-31AC6654A54B}" type="presParOf" srcId="{9216E292-7E52-F44F-9EB4-2AF37C8B1330}" destId="{271052F5-22A2-4C45-B65E-D25455F3E2C5}" srcOrd="4" destOrd="0" presId="urn:microsoft.com/office/officeart/2008/layout/LinedList"/>
    <dgm:cxn modelId="{4465281B-9FF1-5646-840F-3D963053C544}" type="presParOf" srcId="{9216E292-7E52-F44F-9EB4-2AF37C8B1330}" destId="{AD77CBCA-7FAC-0A46-9FAB-7D1AD12726B5}" srcOrd="5" destOrd="0" presId="urn:microsoft.com/office/officeart/2008/layout/LinedList"/>
    <dgm:cxn modelId="{2F54E1C7-E7C3-B94A-9DC2-48CF52317332}" type="presParOf" srcId="{AD77CBCA-7FAC-0A46-9FAB-7D1AD12726B5}" destId="{A2A0CE65-EB0A-754C-AC28-EA5986A2BC3C}" srcOrd="0" destOrd="0" presId="urn:microsoft.com/office/officeart/2008/layout/LinedList"/>
    <dgm:cxn modelId="{A1FB7CCB-0D9A-4247-AD4A-5C389BF0A11D}" type="presParOf" srcId="{AD77CBCA-7FAC-0A46-9FAB-7D1AD12726B5}" destId="{D4D5FE65-05BD-824D-A628-34F737CC5FF6}" srcOrd="1" destOrd="0" presId="urn:microsoft.com/office/officeart/2008/layout/LinedList"/>
    <dgm:cxn modelId="{2FE3C84F-059F-3B44-B4B7-AB0880A4B397}" type="presParOf" srcId="{9216E292-7E52-F44F-9EB4-2AF37C8B1330}" destId="{3BE092E9-898A-F448-9232-6D5F02024C9D}" srcOrd="6" destOrd="0" presId="urn:microsoft.com/office/officeart/2008/layout/LinedList"/>
    <dgm:cxn modelId="{340FB372-A7BD-1D42-BC6E-A896116FBABB}" type="presParOf" srcId="{9216E292-7E52-F44F-9EB4-2AF37C8B1330}" destId="{DB0D3630-B383-F945-A64A-3AAABD6B898E}" srcOrd="7" destOrd="0" presId="urn:microsoft.com/office/officeart/2008/layout/LinedList"/>
    <dgm:cxn modelId="{8CA37B6E-2771-EF40-B6CE-05FDDFA4C961}" type="presParOf" srcId="{DB0D3630-B383-F945-A64A-3AAABD6B898E}" destId="{0FB51890-7369-E84A-B655-4DEE73855C2B}" srcOrd="0" destOrd="0" presId="urn:microsoft.com/office/officeart/2008/layout/LinedList"/>
    <dgm:cxn modelId="{E047A0B3-52E9-FD42-BEC2-DE8A7692AB44}" type="presParOf" srcId="{DB0D3630-B383-F945-A64A-3AAABD6B898E}" destId="{2ABF50D4-5D20-9E4E-B41A-2A04C88EEC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0D6C14-575A-42C1-9E92-543EBF8ED6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D69154-92F0-474E-9231-0725DFE02B44}">
      <dgm:prSet/>
      <dgm:spPr/>
      <dgm:t>
        <a:bodyPr/>
        <a:lstStyle/>
        <a:p>
          <a:r>
            <a:rPr lang="en-US"/>
            <a:t>Formation of Community Land Committees</a:t>
          </a:r>
        </a:p>
      </dgm:t>
    </dgm:pt>
    <dgm:pt modelId="{1DFA55C4-09B4-4614-9387-481E0517EC67}" type="parTrans" cxnId="{E79AC2BD-804E-4D76-86DD-C4FC307F7F85}">
      <dgm:prSet/>
      <dgm:spPr/>
      <dgm:t>
        <a:bodyPr/>
        <a:lstStyle/>
        <a:p>
          <a:endParaRPr lang="en-US"/>
        </a:p>
      </dgm:t>
    </dgm:pt>
    <dgm:pt modelId="{789E7912-87B5-403B-B62D-EA6779518516}" type="sibTrans" cxnId="{E79AC2BD-804E-4D76-86DD-C4FC307F7F85}">
      <dgm:prSet/>
      <dgm:spPr/>
      <dgm:t>
        <a:bodyPr/>
        <a:lstStyle/>
        <a:p>
          <a:endParaRPr lang="en-US"/>
        </a:p>
      </dgm:t>
    </dgm:pt>
    <dgm:pt modelId="{8B731780-B2A8-4409-AD0D-EA7451927E33}">
      <dgm:prSet/>
      <dgm:spPr/>
      <dgm:t>
        <a:bodyPr/>
        <a:lstStyle/>
        <a:p>
          <a:r>
            <a:rPr lang="en-US"/>
            <a:t>Committees include traditional leaders and women representatives</a:t>
          </a:r>
        </a:p>
      </dgm:t>
    </dgm:pt>
    <dgm:pt modelId="{3DA41795-4722-4170-8D3D-878776473B1D}" type="parTrans" cxnId="{7B7C33CA-6672-4815-B03F-53DCED78A4FF}">
      <dgm:prSet/>
      <dgm:spPr/>
      <dgm:t>
        <a:bodyPr/>
        <a:lstStyle/>
        <a:p>
          <a:endParaRPr lang="en-US"/>
        </a:p>
      </dgm:t>
    </dgm:pt>
    <dgm:pt modelId="{A0DD39DB-E27B-4246-97A1-A828BDFFCFBD}" type="sibTrans" cxnId="{7B7C33CA-6672-4815-B03F-53DCED78A4FF}">
      <dgm:prSet/>
      <dgm:spPr/>
      <dgm:t>
        <a:bodyPr/>
        <a:lstStyle/>
        <a:p>
          <a:endParaRPr lang="en-US"/>
        </a:p>
      </dgm:t>
    </dgm:pt>
    <dgm:pt modelId="{FFE64643-46C5-43CD-9F7A-A5DA1BF79FAC}">
      <dgm:prSet/>
      <dgm:spPr/>
      <dgm:t>
        <a:bodyPr/>
        <a:lstStyle/>
        <a:p>
          <a:r>
            <a:rPr lang="en-US"/>
            <a:t>Institution responsible for dispute mediation</a:t>
          </a:r>
        </a:p>
      </dgm:t>
    </dgm:pt>
    <dgm:pt modelId="{9BB70057-BB68-408D-B2D7-23A79B027AD8}" type="parTrans" cxnId="{C46A1366-7019-49FD-BE64-2890FC3E1473}">
      <dgm:prSet/>
      <dgm:spPr/>
      <dgm:t>
        <a:bodyPr/>
        <a:lstStyle/>
        <a:p>
          <a:endParaRPr lang="en-US"/>
        </a:p>
      </dgm:t>
    </dgm:pt>
    <dgm:pt modelId="{D1D90C0E-1300-44CD-8FB8-02D46D890DA3}" type="sibTrans" cxnId="{C46A1366-7019-49FD-BE64-2890FC3E1473}">
      <dgm:prSet/>
      <dgm:spPr/>
      <dgm:t>
        <a:bodyPr/>
        <a:lstStyle/>
        <a:p>
          <a:endParaRPr lang="en-US"/>
        </a:p>
      </dgm:t>
    </dgm:pt>
    <dgm:pt modelId="{2E4FEA70-4A3E-43F1-B146-7D27F9639E3E}">
      <dgm:prSet/>
      <dgm:spPr/>
      <dgm:t>
        <a:bodyPr/>
        <a:lstStyle/>
        <a:p>
          <a:r>
            <a:rPr lang="en-US"/>
            <a:t>Strengthens local accountability mechanisms</a:t>
          </a:r>
        </a:p>
      </dgm:t>
    </dgm:pt>
    <dgm:pt modelId="{E9D3614B-97EA-4968-8C2E-DFF92C7D2105}" type="parTrans" cxnId="{4BFC3B03-AAAD-474D-AB10-BB2E696388BE}">
      <dgm:prSet/>
      <dgm:spPr/>
      <dgm:t>
        <a:bodyPr/>
        <a:lstStyle/>
        <a:p>
          <a:endParaRPr lang="en-US"/>
        </a:p>
      </dgm:t>
    </dgm:pt>
    <dgm:pt modelId="{EEF7E071-421E-444F-8E80-2D4EEE4788DB}" type="sibTrans" cxnId="{4BFC3B03-AAAD-474D-AB10-BB2E696388BE}">
      <dgm:prSet/>
      <dgm:spPr/>
      <dgm:t>
        <a:bodyPr/>
        <a:lstStyle/>
        <a:p>
          <a:endParaRPr lang="en-US"/>
        </a:p>
      </dgm:t>
    </dgm:pt>
    <dgm:pt modelId="{9CC17D50-DCFC-5E41-9A38-F295B28618DF}" type="pres">
      <dgm:prSet presAssocID="{590D6C14-575A-42C1-9E92-543EBF8ED6E9}" presName="vert0" presStyleCnt="0">
        <dgm:presLayoutVars>
          <dgm:dir/>
          <dgm:animOne val="branch"/>
          <dgm:animLvl val="lvl"/>
        </dgm:presLayoutVars>
      </dgm:prSet>
      <dgm:spPr/>
    </dgm:pt>
    <dgm:pt modelId="{E89EC4A0-0475-3042-B4AB-F45D5B7EAD13}" type="pres">
      <dgm:prSet presAssocID="{29D69154-92F0-474E-9231-0725DFE02B44}" presName="thickLine" presStyleLbl="alignNode1" presStyleIdx="0" presStyleCnt="4"/>
      <dgm:spPr/>
    </dgm:pt>
    <dgm:pt modelId="{CDD51917-95E1-F448-9DC3-78FE1091AB24}" type="pres">
      <dgm:prSet presAssocID="{29D69154-92F0-474E-9231-0725DFE02B44}" presName="horz1" presStyleCnt="0"/>
      <dgm:spPr/>
    </dgm:pt>
    <dgm:pt modelId="{6FD3D052-B4DB-D340-A429-1A43DBD13760}" type="pres">
      <dgm:prSet presAssocID="{29D69154-92F0-474E-9231-0725DFE02B44}" presName="tx1" presStyleLbl="revTx" presStyleIdx="0" presStyleCnt="4"/>
      <dgm:spPr/>
    </dgm:pt>
    <dgm:pt modelId="{250BD03C-770A-E540-BE5C-194B7A8B7AF8}" type="pres">
      <dgm:prSet presAssocID="{29D69154-92F0-474E-9231-0725DFE02B44}" presName="vert1" presStyleCnt="0"/>
      <dgm:spPr/>
    </dgm:pt>
    <dgm:pt modelId="{72EE2A44-88F7-9F4F-BD36-27A8A0B483F0}" type="pres">
      <dgm:prSet presAssocID="{8B731780-B2A8-4409-AD0D-EA7451927E33}" presName="thickLine" presStyleLbl="alignNode1" presStyleIdx="1" presStyleCnt="4"/>
      <dgm:spPr/>
    </dgm:pt>
    <dgm:pt modelId="{F66DF392-A04B-8D4D-8EF2-CD0B57A5E204}" type="pres">
      <dgm:prSet presAssocID="{8B731780-B2A8-4409-AD0D-EA7451927E33}" presName="horz1" presStyleCnt="0"/>
      <dgm:spPr/>
    </dgm:pt>
    <dgm:pt modelId="{A2D9858C-F239-EC49-9AC4-F1AB753FEF02}" type="pres">
      <dgm:prSet presAssocID="{8B731780-B2A8-4409-AD0D-EA7451927E33}" presName="tx1" presStyleLbl="revTx" presStyleIdx="1" presStyleCnt="4"/>
      <dgm:spPr/>
    </dgm:pt>
    <dgm:pt modelId="{B90B55F6-AAA7-AE47-BF1A-4A9C2602E5CE}" type="pres">
      <dgm:prSet presAssocID="{8B731780-B2A8-4409-AD0D-EA7451927E33}" presName="vert1" presStyleCnt="0"/>
      <dgm:spPr/>
    </dgm:pt>
    <dgm:pt modelId="{CE77625B-09D9-6149-BFC7-2DC034E695E1}" type="pres">
      <dgm:prSet presAssocID="{FFE64643-46C5-43CD-9F7A-A5DA1BF79FAC}" presName="thickLine" presStyleLbl="alignNode1" presStyleIdx="2" presStyleCnt="4"/>
      <dgm:spPr/>
    </dgm:pt>
    <dgm:pt modelId="{D1DDF573-8072-FD43-9FA9-22E1EBA161E6}" type="pres">
      <dgm:prSet presAssocID="{FFE64643-46C5-43CD-9F7A-A5DA1BF79FAC}" presName="horz1" presStyleCnt="0"/>
      <dgm:spPr/>
    </dgm:pt>
    <dgm:pt modelId="{FA5F8104-B837-474B-8E67-738F7E49D1CB}" type="pres">
      <dgm:prSet presAssocID="{FFE64643-46C5-43CD-9F7A-A5DA1BF79FAC}" presName="tx1" presStyleLbl="revTx" presStyleIdx="2" presStyleCnt="4"/>
      <dgm:spPr/>
    </dgm:pt>
    <dgm:pt modelId="{DF56B465-0EB7-5447-864F-2691DEE1D056}" type="pres">
      <dgm:prSet presAssocID="{FFE64643-46C5-43CD-9F7A-A5DA1BF79FAC}" presName="vert1" presStyleCnt="0"/>
      <dgm:spPr/>
    </dgm:pt>
    <dgm:pt modelId="{2BCC911B-B9E0-DC48-B28D-60BC414D9497}" type="pres">
      <dgm:prSet presAssocID="{2E4FEA70-4A3E-43F1-B146-7D27F9639E3E}" presName="thickLine" presStyleLbl="alignNode1" presStyleIdx="3" presStyleCnt="4"/>
      <dgm:spPr/>
    </dgm:pt>
    <dgm:pt modelId="{A731C53E-1B18-E849-A4DB-C5BD9BB7BB77}" type="pres">
      <dgm:prSet presAssocID="{2E4FEA70-4A3E-43F1-B146-7D27F9639E3E}" presName="horz1" presStyleCnt="0"/>
      <dgm:spPr/>
    </dgm:pt>
    <dgm:pt modelId="{83C56A82-A771-6C4B-8556-BB2BE6D04521}" type="pres">
      <dgm:prSet presAssocID="{2E4FEA70-4A3E-43F1-B146-7D27F9639E3E}" presName="tx1" presStyleLbl="revTx" presStyleIdx="3" presStyleCnt="4"/>
      <dgm:spPr/>
    </dgm:pt>
    <dgm:pt modelId="{B5375F39-9C6D-6B4C-A304-19C452110637}" type="pres">
      <dgm:prSet presAssocID="{2E4FEA70-4A3E-43F1-B146-7D27F9639E3E}" presName="vert1" presStyleCnt="0"/>
      <dgm:spPr/>
    </dgm:pt>
  </dgm:ptLst>
  <dgm:cxnLst>
    <dgm:cxn modelId="{4BFC3B03-AAAD-474D-AB10-BB2E696388BE}" srcId="{590D6C14-575A-42C1-9E92-543EBF8ED6E9}" destId="{2E4FEA70-4A3E-43F1-B146-7D27F9639E3E}" srcOrd="3" destOrd="0" parTransId="{E9D3614B-97EA-4968-8C2E-DFF92C7D2105}" sibTransId="{EEF7E071-421E-444F-8E80-2D4EEE4788DB}"/>
    <dgm:cxn modelId="{C4756F43-DC00-BF40-8FEE-49B838596AD4}" type="presOf" srcId="{29D69154-92F0-474E-9231-0725DFE02B44}" destId="{6FD3D052-B4DB-D340-A429-1A43DBD13760}" srcOrd="0" destOrd="0" presId="urn:microsoft.com/office/officeart/2008/layout/LinedList"/>
    <dgm:cxn modelId="{7CA7EC53-6A42-B946-AF28-84F073940E04}" type="presOf" srcId="{8B731780-B2A8-4409-AD0D-EA7451927E33}" destId="{A2D9858C-F239-EC49-9AC4-F1AB753FEF02}" srcOrd="0" destOrd="0" presId="urn:microsoft.com/office/officeart/2008/layout/LinedList"/>
    <dgm:cxn modelId="{C46A1366-7019-49FD-BE64-2890FC3E1473}" srcId="{590D6C14-575A-42C1-9E92-543EBF8ED6E9}" destId="{FFE64643-46C5-43CD-9F7A-A5DA1BF79FAC}" srcOrd="2" destOrd="0" parTransId="{9BB70057-BB68-408D-B2D7-23A79B027AD8}" sibTransId="{D1D90C0E-1300-44CD-8FB8-02D46D890DA3}"/>
    <dgm:cxn modelId="{46FDF48B-EFEA-3D4D-AAE6-271EF5859E7B}" type="presOf" srcId="{FFE64643-46C5-43CD-9F7A-A5DA1BF79FAC}" destId="{FA5F8104-B837-474B-8E67-738F7E49D1CB}" srcOrd="0" destOrd="0" presId="urn:microsoft.com/office/officeart/2008/layout/LinedList"/>
    <dgm:cxn modelId="{E79AC2BD-804E-4D76-86DD-C4FC307F7F85}" srcId="{590D6C14-575A-42C1-9E92-543EBF8ED6E9}" destId="{29D69154-92F0-474E-9231-0725DFE02B44}" srcOrd="0" destOrd="0" parTransId="{1DFA55C4-09B4-4614-9387-481E0517EC67}" sibTransId="{789E7912-87B5-403B-B62D-EA6779518516}"/>
    <dgm:cxn modelId="{085AAAC2-6AF3-8240-A011-1ACFA88B6139}" type="presOf" srcId="{590D6C14-575A-42C1-9E92-543EBF8ED6E9}" destId="{9CC17D50-DCFC-5E41-9A38-F295B28618DF}" srcOrd="0" destOrd="0" presId="urn:microsoft.com/office/officeart/2008/layout/LinedList"/>
    <dgm:cxn modelId="{7B7C33CA-6672-4815-B03F-53DCED78A4FF}" srcId="{590D6C14-575A-42C1-9E92-543EBF8ED6E9}" destId="{8B731780-B2A8-4409-AD0D-EA7451927E33}" srcOrd="1" destOrd="0" parTransId="{3DA41795-4722-4170-8D3D-878776473B1D}" sibTransId="{A0DD39DB-E27B-4246-97A1-A828BDFFCFBD}"/>
    <dgm:cxn modelId="{E623FBE4-8301-904B-9F26-51990A8A63AD}" type="presOf" srcId="{2E4FEA70-4A3E-43F1-B146-7D27F9639E3E}" destId="{83C56A82-A771-6C4B-8556-BB2BE6D04521}" srcOrd="0" destOrd="0" presId="urn:microsoft.com/office/officeart/2008/layout/LinedList"/>
    <dgm:cxn modelId="{5E8DB721-C536-9D47-B1F5-BF2FDF9F8583}" type="presParOf" srcId="{9CC17D50-DCFC-5E41-9A38-F295B28618DF}" destId="{E89EC4A0-0475-3042-B4AB-F45D5B7EAD13}" srcOrd="0" destOrd="0" presId="urn:microsoft.com/office/officeart/2008/layout/LinedList"/>
    <dgm:cxn modelId="{BB530312-6D67-9A40-83B8-B9802233FCAE}" type="presParOf" srcId="{9CC17D50-DCFC-5E41-9A38-F295B28618DF}" destId="{CDD51917-95E1-F448-9DC3-78FE1091AB24}" srcOrd="1" destOrd="0" presId="urn:microsoft.com/office/officeart/2008/layout/LinedList"/>
    <dgm:cxn modelId="{9DB0135A-8602-B841-9044-D7390E60DA68}" type="presParOf" srcId="{CDD51917-95E1-F448-9DC3-78FE1091AB24}" destId="{6FD3D052-B4DB-D340-A429-1A43DBD13760}" srcOrd="0" destOrd="0" presId="urn:microsoft.com/office/officeart/2008/layout/LinedList"/>
    <dgm:cxn modelId="{32D43F17-C34A-574F-A83C-7EA3F84D7C9B}" type="presParOf" srcId="{CDD51917-95E1-F448-9DC3-78FE1091AB24}" destId="{250BD03C-770A-E540-BE5C-194B7A8B7AF8}" srcOrd="1" destOrd="0" presId="urn:microsoft.com/office/officeart/2008/layout/LinedList"/>
    <dgm:cxn modelId="{836492A7-31EB-4B40-B0CB-23A6EC1F12FF}" type="presParOf" srcId="{9CC17D50-DCFC-5E41-9A38-F295B28618DF}" destId="{72EE2A44-88F7-9F4F-BD36-27A8A0B483F0}" srcOrd="2" destOrd="0" presId="urn:microsoft.com/office/officeart/2008/layout/LinedList"/>
    <dgm:cxn modelId="{7B853781-0519-0D44-8393-C41D13C58CCB}" type="presParOf" srcId="{9CC17D50-DCFC-5E41-9A38-F295B28618DF}" destId="{F66DF392-A04B-8D4D-8EF2-CD0B57A5E204}" srcOrd="3" destOrd="0" presId="urn:microsoft.com/office/officeart/2008/layout/LinedList"/>
    <dgm:cxn modelId="{ABF59A48-184A-E54D-BB48-D1F8263F94E8}" type="presParOf" srcId="{F66DF392-A04B-8D4D-8EF2-CD0B57A5E204}" destId="{A2D9858C-F239-EC49-9AC4-F1AB753FEF02}" srcOrd="0" destOrd="0" presId="urn:microsoft.com/office/officeart/2008/layout/LinedList"/>
    <dgm:cxn modelId="{0457D067-E990-5D4B-8636-C28FBDE6FD9E}" type="presParOf" srcId="{F66DF392-A04B-8D4D-8EF2-CD0B57A5E204}" destId="{B90B55F6-AAA7-AE47-BF1A-4A9C2602E5CE}" srcOrd="1" destOrd="0" presId="urn:microsoft.com/office/officeart/2008/layout/LinedList"/>
    <dgm:cxn modelId="{232557AE-A8D1-2C41-87DB-4D97FCEE322F}" type="presParOf" srcId="{9CC17D50-DCFC-5E41-9A38-F295B28618DF}" destId="{CE77625B-09D9-6149-BFC7-2DC034E695E1}" srcOrd="4" destOrd="0" presId="urn:microsoft.com/office/officeart/2008/layout/LinedList"/>
    <dgm:cxn modelId="{93E54BA1-29FD-894C-832E-3AC566410FF8}" type="presParOf" srcId="{9CC17D50-DCFC-5E41-9A38-F295B28618DF}" destId="{D1DDF573-8072-FD43-9FA9-22E1EBA161E6}" srcOrd="5" destOrd="0" presId="urn:microsoft.com/office/officeart/2008/layout/LinedList"/>
    <dgm:cxn modelId="{9486E769-D73E-7542-A4A2-61205736F16D}" type="presParOf" srcId="{D1DDF573-8072-FD43-9FA9-22E1EBA161E6}" destId="{FA5F8104-B837-474B-8E67-738F7E49D1CB}" srcOrd="0" destOrd="0" presId="urn:microsoft.com/office/officeart/2008/layout/LinedList"/>
    <dgm:cxn modelId="{3605AA82-6BE8-BB43-8AE4-C63BC0B04A27}" type="presParOf" srcId="{D1DDF573-8072-FD43-9FA9-22E1EBA161E6}" destId="{DF56B465-0EB7-5447-864F-2691DEE1D056}" srcOrd="1" destOrd="0" presId="urn:microsoft.com/office/officeart/2008/layout/LinedList"/>
    <dgm:cxn modelId="{3D5BBADD-E911-6D41-A77F-879843B388AF}" type="presParOf" srcId="{9CC17D50-DCFC-5E41-9A38-F295B28618DF}" destId="{2BCC911B-B9E0-DC48-B28D-60BC414D9497}" srcOrd="6" destOrd="0" presId="urn:microsoft.com/office/officeart/2008/layout/LinedList"/>
    <dgm:cxn modelId="{B27E6DA0-10A9-614B-9D93-563A4DA040D9}" type="presParOf" srcId="{9CC17D50-DCFC-5E41-9A38-F295B28618DF}" destId="{A731C53E-1B18-E849-A4DB-C5BD9BB7BB77}" srcOrd="7" destOrd="0" presId="urn:microsoft.com/office/officeart/2008/layout/LinedList"/>
    <dgm:cxn modelId="{55912E89-BE42-4345-BDCB-F06262B679D9}" type="presParOf" srcId="{A731C53E-1B18-E849-A4DB-C5BD9BB7BB77}" destId="{83C56A82-A771-6C4B-8556-BB2BE6D04521}" srcOrd="0" destOrd="0" presId="urn:microsoft.com/office/officeart/2008/layout/LinedList"/>
    <dgm:cxn modelId="{5F3F0F86-F37E-8B4B-8C52-7B78AD358EE2}" type="presParOf" srcId="{A731C53E-1B18-E849-A4DB-C5BD9BB7BB77}" destId="{B5375F39-9C6D-6B4C-A304-19C4521106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68E482-B3D4-40DC-973B-305485E236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EB81EB-98AC-4875-903D-6FEA67272138}">
      <dgm:prSet/>
      <dgm:spPr/>
      <dgm:t>
        <a:bodyPr/>
        <a:lstStyle/>
        <a:p>
          <a:r>
            <a:rPr lang="en-US"/>
            <a:t>Committee reviewed dispute with family members</a:t>
          </a:r>
        </a:p>
      </dgm:t>
    </dgm:pt>
    <dgm:pt modelId="{6D8EF6FA-55FD-4B52-97F8-E0F283D5AB06}" type="parTrans" cxnId="{35AB51EC-EB82-444F-B2BD-382DD197621F}">
      <dgm:prSet/>
      <dgm:spPr/>
      <dgm:t>
        <a:bodyPr/>
        <a:lstStyle/>
        <a:p>
          <a:endParaRPr lang="en-US"/>
        </a:p>
      </dgm:t>
    </dgm:pt>
    <dgm:pt modelId="{64FDA71C-A846-4F83-93E5-1E9F7BED3928}" type="sibTrans" cxnId="{35AB51EC-EB82-444F-B2BD-382DD197621F}">
      <dgm:prSet/>
      <dgm:spPr/>
      <dgm:t>
        <a:bodyPr/>
        <a:lstStyle/>
        <a:p>
          <a:endParaRPr lang="en-US"/>
        </a:p>
      </dgm:t>
    </dgm:pt>
    <dgm:pt modelId="{3C1CFDFE-6A9D-480F-87FE-0868713C4C04}">
      <dgm:prSet/>
      <dgm:spPr/>
      <dgm:t>
        <a:bodyPr/>
        <a:lstStyle/>
        <a:p>
          <a:r>
            <a:rPr lang="en-US"/>
            <a:t>Legal provisions referenced during mediation</a:t>
          </a:r>
        </a:p>
      </dgm:t>
    </dgm:pt>
    <dgm:pt modelId="{9DB3566E-0539-4C76-9222-CD91BB91B076}" type="parTrans" cxnId="{BBE5F55D-70D8-4ACE-8840-0E14E853C3EC}">
      <dgm:prSet/>
      <dgm:spPr/>
      <dgm:t>
        <a:bodyPr/>
        <a:lstStyle/>
        <a:p>
          <a:endParaRPr lang="en-US"/>
        </a:p>
      </dgm:t>
    </dgm:pt>
    <dgm:pt modelId="{3C734842-1AEE-489A-B943-07A8848BF85B}" type="sibTrans" cxnId="{BBE5F55D-70D8-4ACE-8840-0E14E853C3EC}">
      <dgm:prSet/>
      <dgm:spPr/>
      <dgm:t>
        <a:bodyPr/>
        <a:lstStyle/>
        <a:p>
          <a:endParaRPr lang="en-US"/>
        </a:p>
      </dgm:t>
    </dgm:pt>
    <dgm:pt modelId="{72D7E0C0-6D9D-441B-81B7-1A696E51A670}">
      <dgm:prSet/>
      <dgm:spPr/>
      <dgm:t>
        <a:bodyPr/>
        <a:lstStyle/>
        <a:p>
          <a:r>
            <a:rPr lang="en-US"/>
            <a:t>Community pressure applied to enforce fairness</a:t>
          </a:r>
        </a:p>
      </dgm:t>
    </dgm:pt>
    <dgm:pt modelId="{C09C2169-DDB4-4337-87D1-1462328729B3}" type="parTrans" cxnId="{C17E8916-E60F-40C0-89F4-B5A6CC351761}">
      <dgm:prSet/>
      <dgm:spPr/>
      <dgm:t>
        <a:bodyPr/>
        <a:lstStyle/>
        <a:p>
          <a:endParaRPr lang="en-US"/>
        </a:p>
      </dgm:t>
    </dgm:pt>
    <dgm:pt modelId="{9D6F62AC-AFCD-4178-925D-16296D1D1458}" type="sibTrans" cxnId="{C17E8916-E60F-40C0-89F4-B5A6CC351761}">
      <dgm:prSet/>
      <dgm:spPr/>
      <dgm:t>
        <a:bodyPr/>
        <a:lstStyle/>
        <a:p>
          <a:endParaRPr lang="en-US"/>
        </a:p>
      </dgm:t>
    </dgm:pt>
    <dgm:pt modelId="{787CE0E5-8739-42F9-8C81-052A8AD4E267}">
      <dgm:prSet/>
      <dgm:spPr/>
      <dgm:t>
        <a:bodyPr/>
        <a:lstStyle/>
        <a:p>
          <a:r>
            <a:rPr lang="en-US"/>
            <a:t>Local legitimacy strengthened the decision</a:t>
          </a:r>
        </a:p>
      </dgm:t>
    </dgm:pt>
    <dgm:pt modelId="{D196AC32-F8AE-4C7A-A7F6-9912102B3DA7}" type="parTrans" cxnId="{020625A9-A2ED-4AEA-BDA7-F71CCD9780C6}">
      <dgm:prSet/>
      <dgm:spPr/>
      <dgm:t>
        <a:bodyPr/>
        <a:lstStyle/>
        <a:p>
          <a:endParaRPr lang="en-US"/>
        </a:p>
      </dgm:t>
    </dgm:pt>
    <dgm:pt modelId="{961DF1F4-3888-45F8-9D56-D653CFCD3D78}" type="sibTrans" cxnId="{020625A9-A2ED-4AEA-BDA7-F71CCD9780C6}">
      <dgm:prSet/>
      <dgm:spPr/>
      <dgm:t>
        <a:bodyPr/>
        <a:lstStyle/>
        <a:p>
          <a:endParaRPr lang="en-US"/>
        </a:p>
      </dgm:t>
    </dgm:pt>
    <dgm:pt modelId="{5229B334-541C-004C-A6A8-CCFDDE2E32BE}" type="pres">
      <dgm:prSet presAssocID="{7268E482-B3D4-40DC-973B-305485E236C4}" presName="vert0" presStyleCnt="0">
        <dgm:presLayoutVars>
          <dgm:dir/>
          <dgm:animOne val="branch"/>
          <dgm:animLvl val="lvl"/>
        </dgm:presLayoutVars>
      </dgm:prSet>
      <dgm:spPr/>
    </dgm:pt>
    <dgm:pt modelId="{79447A9C-611A-FB4C-8F92-46C56FCC235B}" type="pres">
      <dgm:prSet presAssocID="{27EB81EB-98AC-4875-903D-6FEA67272138}" presName="thickLine" presStyleLbl="alignNode1" presStyleIdx="0" presStyleCnt="4"/>
      <dgm:spPr/>
    </dgm:pt>
    <dgm:pt modelId="{E9E95429-7A4C-2848-82FB-6D8A796F862A}" type="pres">
      <dgm:prSet presAssocID="{27EB81EB-98AC-4875-903D-6FEA67272138}" presName="horz1" presStyleCnt="0"/>
      <dgm:spPr/>
    </dgm:pt>
    <dgm:pt modelId="{ED8A23D0-96D8-2A43-ADCA-FAB03AE95D2F}" type="pres">
      <dgm:prSet presAssocID="{27EB81EB-98AC-4875-903D-6FEA67272138}" presName="tx1" presStyleLbl="revTx" presStyleIdx="0" presStyleCnt="4"/>
      <dgm:spPr/>
    </dgm:pt>
    <dgm:pt modelId="{ACA46DE6-8839-FC49-9420-C5429011FE02}" type="pres">
      <dgm:prSet presAssocID="{27EB81EB-98AC-4875-903D-6FEA67272138}" presName="vert1" presStyleCnt="0"/>
      <dgm:spPr/>
    </dgm:pt>
    <dgm:pt modelId="{7A013817-0CC2-5945-9587-1F2B4C2B3A91}" type="pres">
      <dgm:prSet presAssocID="{3C1CFDFE-6A9D-480F-87FE-0868713C4C04}" presName="thickLine" presStyleLbl="alignNode1" presStyleIdx="1" presStyleCnt="4"/>
      <dgm:spPr/>
    </dgm:pt>
    <dgm:pt modelId="{39D6AB88-CF8B-CF47-9B7B-8B36D9CEFAA0}" type="pres">
      <dgm:prSet presAssocID="{3C1CFDFE-6A9D-480F-87FE-0868713C4C04}" presName="horz1" presStyleCnt="0"/>
      <dgm:spPr/>
    </dgm:pt>
    <dgm:pt modelId="{620C7AFA-8EE0-C549-BEFB-ACAB3F5C747E}" type="pres">
      <dgm:prSet presAssocID="{3C1CFDFE-6A9D-480F-87FE-0868713C4C04}" presName="tx1" presStyleLbl="revTx" presStyleIdx="1" presStyleCnt="4"/>
      <dgm:spPr/>
    </dgm:pt>
    <dgm:pt modelId="{A9293991-76BE-4E48-8135-947E8CFF71EF}" type="pres">
      <dgm:prSet presAssocID="{3C1CFDFE-6A9D-480F-87FE-0868713C4C04}" presName="vert1" presStyleCnt="0"/>
      <dgm:spPr/>
    </dgm:pt>
    <dgm:pt modelId="{A062A688-7692-B446-AFF8-1337F7D635EC}" type="pres">
      <dgm:prSet presAssocID="{72D7E0C0-6D9D-441B-81B7-1A696E51A670}" presName="thickLine" presStyleLbl="alignNode1" presStyleIdx="2" presStyleCnt="4"/>
      <dgm:spPr/>
    </dgm:pt>
    <dgm:pt modelId="{9219AC34-A1C4-CC47-9DAB-47615382EBD8}" type="pres">
      <dgm:prSet presAssocID="{72D7E0C0-6D9D-441B-81B7-1A696E51A670}" presName="horz1" presStyleCnt="0"/>
      <dgm:spPr/>
    </dgm:pt>
    <dgm:pt modelId="{E6DBA401-3969-4D47-984E-D8D84278F28A}" type="pres">
      <dgm:prSet presAssocID="{72D7E0C0-6D9D-441B-81B7-1A696E51A670}" presName="tx1" presStyleLbl="revTx" presStyleIdx="2" presStyleCnt="4"/>
      <dgm:spPr/>
    </dgm:pt>
    <dgm:pt modelId="{D6902D88-8565-3646-ADDB-B894F7790925}" type="pres">
      <dgm:prSet presAssocID="{72D7E0C0-6D9D-441B-81B7-1A696E51A670}" presName="vert1" presStyleCnt="0"/>
      <dgm:spPr/>
    </dgm:pt>
    <dgm:pt modelId="{C68CCBFF-F4BE-DB42-A73E-0EBAAE6CE520}" type="pres">
      <dgm:prSet presAssocID="{787CE0E5-8739-42F9-8C81-052A8AD4E267}" presName="thickLine" presStyleLbl="alignNode1" presStyleIdx="3" presStyleCnt="4"/>
      <dgm:spPr/>
    </dgm:pt>
    <dgm:pt modelId="{032701AD-2727-2A4F-AB63-DA14C859C6FF}" type="pres">
      <dgm:prSet presAssocID="{787CE0E5-8739-42F9-8C81-052A8AD4E267}" presName="horz1" presStyleCnt="0"/>
      <dgm:spPr/>
    </dgm:pt>
    <dgm:pt modelId="{B469FA42-1DA1-6A44-8B95-38380AE7E992}" type="pres">
      <dgm:prSet presAssocID="{787CE0E5-8739-42F9-8C81-052A8AD4E267}" presName="tx1" presStyleLbl="revTx" presStyleIdx="3" presStyleCnt="4"/>
      <dgm:spPr/>
    </dgm:pt>
    <dgm:pt modelId="{0651A7EA-0207-F24E-B838-EA4F3C1DB7C1}" type="pres">
      <dgm:prSet presAssocID="{787CE0E5-8739-42F9-8C81-052A8AD4E267}" presName="vert1" presStyleCnt="0"/>
      <dgm:spPr/>
    </dgm:pt>
  </dgm:ptLst>
  <dgm:cxnLst>
    <dgm:cxn modelId="{C17E8916-E60F-40C0-89F4-B5A6CC351761}" srcId="{7268E482-B3D4-40DC-973B-305485E236C4}" destId="{72D7E0C0-6D9D-441B-81B7-1A696E51A670}" srcOrd="2" destOrd="0" parTransId="{C09C2169-DDB4-4337-87D1-1462328729B3}" sibTransId="{9D6F62AC-AFCD-4178-925D-16296D1D1458}"/>
    <dgm:cxn modelId="{D5978C33-5D13-EF45-AA19-C33E7238DB08}" type="presOf" srcId="{7268E482-B3D4-40DC-973B-305485E236C4}" destId="{5229B334-541C-004C-A6A8-CCFDDE2E32BE}" srcOrd="0" destOrd="0" presId="urn:microsoft.com/office/officeart/2008/layout/LinedList"/>
    <dgm:cxn modelId="{4B1A5E58-24EB-0E4F-A4D4-C9DBAB036B29}" type="presOf" srcId="{27EB81EB-98AC-4875-903D-6FEA67272138}" destId="{ED8A23D0-96D8-2A43-ADCA-FAB03AE95D2F}" srcOrd="0" destOrd="0" presId="urn:microsoft.com/office/officeart/2008/layout/LinedList"/>
    <dgm:cxn modelId="{BBE5F55D-70D8-4ACE-8840-0E14E853C3EC}" srcId="{7268E482-B3D4-40DC-973B-305485E236C4}" destId="{3C1CFDFE-6A9D-480F-87FE-0868713C4C04}" srcOrd="1" destOrd="0" parTransId="{9DB3566E-0539-4C76-9222-CD91BB91B076}" sibTransId="{3C734842-1AEE-489A-B943-07A8848BF85B}"/>
    <dgm:cxn modelId="{C94C116E-93DB-1A46-93BA-2F89EA40D2A7}" type="presOf" srcId="{72D7E0C0-6D9D-441B-81B7-1A696E51A670}" destId="{E6DBA401-3969-4D47-984E-D8D84278F28A}" srcOrd="0" destOrd="0" presId="urn:microsoft.com/office/officeart/2008/layout/LinedList"/>
    <dgm:cxn modelId="{D7118070-0C4A-BB49-B9E1-4E97AFE7C60C}" type="presOf" srcId="{3C1CFDFE-6A9D-480F-87FE-0868713C4C04}" destId="{620C7AFA-8EE0-C549-BEFB-ACAB3F5C747E}" srcOrd="0" destOrd="0" presId="urn:microsoft.com/office/officeart/2008/layout/LinedList"/>
    <dgm:cxn modelId="{020625A9-A2ED-4AEA-BDA7-F71CCD9780C6}" srcId="{7268E482-B3D4-40DC-973B-305485E236C4}" destId="{787CE0E5-8739-42F9-8C81-052A8AD4E267}" srcOrd="3" destOrd="0" parTransId="{D196AC32-F8AE-4C7A-A7F6-9912102B3DA7}" sibTransId="{961DF1F4-3888-45F8-9D56-D653CFCD3D78}"/>
    <dgm:cxn modelId="{FB6F49DF-AA36-D649-AC5C-305314A290E0}" type="presOf" srcId="{787CE0E5-8739-42F9-8C81-052A8AD4E267}" destId="{B469FA42-1DA1-6A44-8B95-38380AE7E992}" srcOrd="0" destOrd="0" presId="urn:microsoft.com/office/officeart/2008/layout/LinedList"/>
    <dgm:cxn modelId="{35AB51EC-EB82-444F-B2BD-382DD197621F}" srcId="{7268E482-B3D4-40DC-973B-305485E236C4}" destId="{27EB81EB-98AC-4875-903D-6FEA67272138}" srcOrd="0" destOrd="0" parTransId="{6D8EF6FA-55FD-4B52-97F8-E0F283D5AB06}" sibTransId="{64FDA71C-A846-4F83-93E5-1E9F7BED3928}"/>
    <dgm:cxn modelId="{25A9B14D-DCA8-0246-9C9A-C220E2C78A40}" type="presParOf" srcId="{5229B334-541C-004C-A6A8-CCFDDE2E32BE}" destId="{79447A9C-611A-FB4C-8F92-46C56FCC235B}" srcOrd="0" destOrd="0" presId="urn:microsoft.com/office/officeart/2008/layout/LinedList"/>
    <dgm:cxn modelId="{7AA5D1FD-D3C4-5043-81CF-B2902F89E729}" type="presParOf" srcId="{5229B334-541C-004C-A6A8-CCFDDE2E32BE}" destId="{E9E95429-7A4C-2848-82FB-6D8A796F862A}" srcOrd="1" destOrd="0" presId="urn:microsoft.com/office/officeart/2008/layout/LinedList"/>
    <dgm:cxn modelId="{CEC79C47-CC62-3B41-9310-3293EE1220F2}" type="presParOf" srcId="{E9E95429-7A4C-2848-82FB-6D8A796F862A}" destId="{ED8A23D0-96D8-2A43-ADCA-FAB03AE95D2F}" srcOrd="0" destOrd="0" presId="urn:microsoft.com/office/officeart/2008/layout/LinedList"/>
    <dgm:cxn modelId="{4643CA60-DA49-9342-B585-7052658C1572}" type="presParOf" srcId="{E9E95429-7A4C-2848-82FB-6D8A796F862A}" destId="{ACA46DE6-8839-FC49-9420-C5429011FE02}" srcOrd="1" destOrd="0" presId="urn:microsoft.com/office/officeart/2008/layout/LinedList"/>
    <dgm:cxn modelId="{B1344216-610F-B646-BF95-6A0365839E85}" type="presParOf" srcId="{5229B334-541C-004C-A6A8-CCFDDE2E32BE}" destId="{7A013817-0CC2-5945-9587-1F2B4C2B3A91}" srcOrd="2" destOrd="0" presId="urn:microsoft.com/office/officeart/2008/layout/LinedList"/>
    <dgm:cxn modelId="{4CBE6A99-B73E-9C4F-BF31-D9F41F8196B8}" type="presParOf" srcId="{5229B334-541C-004C-A6A8-CCFDDE2E32BE}" destId="{39D6AB88-CF8B-CF47-9B7B-8B36D9CEFAA0}" srcOrd="3" destOrd="0" presId="urn:microsoft.com/office/officeart/2008/layout/LinedList"/>
    <dgm:cxn modelId="{075BA056-82C3-C949-BAC8-BEAEB6F8689B}" type="presParOf" srcId="{39D6AB88-CF8B-CF47-9B7B-8B36D9CEFAA0}" destId="{620C7AFA-8EE0-C549-BEFB-ACAB3F5C747E}" srcOrd="0" destOrd="0" presId="urn:microsoft.com/office/officeart/2008/layout/LinedList"/>
    <dgm:cxn modelId="{C2322EDA-5E40-4247-9DAE-942464FF1C87}" type="presParOf" srcId="{39D6AB88-CF8B-CF47-9B7B-8B36D9CEFAA0}" destId="{A9293991-76BE-4E48-8135-947E8CFF71EF}" srcOrd="1" destOrd="0" presId="urn:microsoft.com/office/officeart/2008/layout/LinedList"/>
    <dgm:cxn modelId="{19D76C57-C815-414D-AAC2-D7397F350134}" type="presParOf" srcId="{5229B334-541C-004C-A6A8-CCFDDE2E32BE}" destId="{A062A688-7692-B446-AFF8-1337F7D635EC}" srcOrd="4" destOrd="0" presId="urn:microsoft.com/office/officeart/2008/layout/LinedList"/>
    <dgm:cxn modelId="{CB1F5295-03CA-B14C-A61F-5C94B0AC0D3C}" type="presParOf" srcId="{5229B334-541C-004C-A6A8-CCFDDE2E32BE}" destId="{9219AC34-A1C4-CC47-9DAB-47615382EBD8}" srcOrd="5" destOrd="0" presId="urn:microsoft.com/office/officeart/2008/layout/LinedList"/>
    <dgm:cxn modelId="{A4CA8B41-646F-5743-8E68-D46D8BA3B16E}" type="presParOf" srcId="{9219AC34-A1C4-CC47-9DAB-47615382EBD8}" destId="{E6DBA401-3969-4D47-984E-D8D84278F28A}" srcOrd="0" destOrd="0" presId="urn:microsoft.com/office/officeart/2008/layout/LinedList"/>
    <dgm:cxn modelId="{B3541020-5C5D-F542-8CBC-8D951F54A3C1}" type="presParOf" srcId="{9219AC34-A1C4-CC47-9DAB-47615382EBD8}" destId="{D6902D88-8565-3646-ADDB-B894F7790925}" srcOrd="1" destOrd="0" presId="urn:microsoft.com/office/officeart/2008/layout/LinedList"/>
    <dgm:cxn modelId="{76A2D387-F51D-6748-9CCE-D8380186F5CA}" type="presParOf" srcId="{5229B334-541C-004C-A6A8-CCFDDE2E32BE}" destId="{C68CCBFF-F4BE-DB42-A73E-0EBAAE6CE520}" srcOrd="6" destOrd="0" presId="urn:microsoft.com/office/officeart/2008/layout/LinedList"/>
    <dgm:cxn modelId="{4F0D92F8-A8E1-7145-849C-D203FB8D092A}" type="presParOf" srcId="{5229B334-541C-004C-A6A8-CCFDDE2E32BE}" destId="{032701AD-2727-2A4F-AB63-DA14C859C6FF}" srcOrd="7" destOrd="0" presId="urn:microsoft.com/office/officeart/2008/layout/LinedList"/>
    <dgm:cxn modelId="{429756C9-0907-8140-8CBD-4759DBB99586}" type="presParOf" srcId="{032701AD-2727-2A4F-AB63-DA14C859C6FF}" destId="{B469FA42-1DA1-6A44-8B95-38380AE7E992}" srcOrd="0" destOrd="0" presId="urn:microsoft.com/office/officeart/2008/layout/LinedList"/>
    <dgm:cxn modelId="{B122500E-691C-3B49-B7F2-D662CE11AB6A}" type="presParOf" srcId="{032701AD-2727-2A4F-AB63-DA14C859C6FF}" destId="{0651A7EA-0207-F24E-B838-EA4F3C1DB7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B9D07-0E75-5346-8548-604286285501}">
      <dsp:nvSpPr>
        <dsp:cNvPr id="0" name=""/>
        <dsp:cNvSpPr/>
      </dsp:nvSpPr>
      <dsp:spPr>
        <a:xfrm>
          <a:off x="0" y="675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01603-95DB-BF42-A4A1-AD16E7555E7A}">
      <dsp:nvSpPr>
        <dsp:cNvPr id="0" name=""/>
        <dsp:cNvSpPr/>
      </dsp:nvSpPr>
      <dsp:spPr>
        <a:xfrm>
          <a:off x="0" y="675"/>
          <a:ext cx="4718785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Context: Land governance and women’s rights</a:t>
          </a:r>
        </a:p>
      </dsp:txBody>
      <dsp:txXfrm>
        <a:off x="0" y="675"/>
        <a:ext cx="4718785" cy="1105876"/>
      </dsp:txXfrm>
    </dsp:sp>
    <dsp:sp modelId="{9714952D-0579-F441-BC20-867BB695AB08}">
      <dsp:nvSpPr>
        <dsp:cNvPr id="0" name=""/>
        <dsp:cNvSpPr/>
      </dsp:nvSpPr>
      <dsp:spPr>
        <a:xfrm>
          <a:off x="0" y="1106552"/>
          <a:ext cx="4718785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C688D-41F9-CD41-B41D-1857B669E2F0}">
      <dsp:nvSpPr>
        <dsp:cNvPr id="0" name=""/>
        <dsp:cNvSpPr/>
      </dsp:nvSpPr>
      <dsp:spPr>
        <a:xfrm>
          <a:off x="0" y="1106552"/>
          <a:ext cx="4718785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Case story of a widow’s land dispute</a:t>
          </a:r>
        </a:p>
      </dsp:txBody>
      <dsp:txXfrm>
        <a:off x="0" y="1106552"/>
        <a:ext cx="4718785" cy="1105876"/>
      </dsp:txXfrm>
    </dsp:sp>
    <dsp:sp modelId="{EE31B051-BDFD-1041-8EFC-AF1B798487F0}">
      <dsp:nvSpPr>
        <dsp:cNvPr id="0" name=""/>
        <dsp:cNvSpPr/>
      </dsp:nvSpPr>
      <dsp:spPr>
        <a:xfrm>
          <a:off x="0" y="2212429"/>
          <a:ext cx="4718785" cy="0"/>
        </a:xfrm>
        <a:prstGeom prst="lin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E7E3-D2EA-9C45-A04B-B6118BD7E4CC}">
      <dsp:nvSpPr>
        <dsp:cNvPr id="0" name=""/>
        <dsp:cNvSpPr/>
      </dsp:nvSpPr>
      <dsp:spPr>
        <a:xfrm>
          <a:off x="0" y="2212429"/>
          <a:ext cx="4718785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Advocacy strategies used</a:t>
          </a:r>
        </a:p>
      </dsp:txBody>
      <dsp:txXfrm>
        <a:off x="0" y="2212429"/>
        <a:ext cx="4718785" cy="1105876"/>
      </dsp:txXfrm>
    </dsp:sp>
    <dsp:sp modelId="{738A5F51-804E-4547-AEAF-7ED37D001D60}">
      <dsp:nvSpPr>
        <dsp:cNvPr id="0" name=""/>
        <dsp:cNvSpPr/>
      </dsp:nvSpPr>
      <dsp:spPr>
        <a:xfrm>
          <a:off x="0" y="3318305"/>
          <a:ext cx="4718785" cy="0"/>
        </a:xfrm>
        <a:prstGeom prst="lin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40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59A13-A65D-2845-809B-77175B498ED9}">
      <dsp:nvSpPr>
        <dsp:cNvPr id="0" name=""/>
        <dsp:cNvSpPr/>
      </dsp:nvSpPr>
      <dsp:spPr>
        <a:xfrm>
          <a:off x="0" y="3318305"/>
          <a:ext cx="4718785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Advocacy pathway and actors</a:t>
          </a:r>
        </a:p>
      </dsp:txBody>
      <dsp:txXfrm>
        <a:off x="0" y="3318305"/>
        <a:ext cx="4718785" cy="1105876"/>
      </dsp:txXfrm>
    </dsp:sp>
    <dsp:sp modelId="{3376588A-1B3F-B747-BE23-78B2B0ED4DAD}">
      <dsp:nvSpPr>
        <dsp:cNvPr id="0" name=""/>
        <dsp:cNvSpPr/>
      </dsp:nvSpPr>
      <dsp:spPr>
        <a:xfrm>
          <a:off x="0" y="4424182"/>
          <a:ext cx="4718785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8387F-E338-1842-ADAF-08BC444F4F41}">
      <dsp:nvSpPr>
        <dsp:cNvPr id="0" name=""/>
        <dsp:cNvSpPr/>
      </dsp:nvSpPr>
      <dsp:spPr>
        <a:xfrm>
          <a:off x="0" y="4424182"/>
          <a:ext cx="4718785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Outcomes and lessons for policy advocacy</a:t>
          </a:r>
        </a:p>
      </dsp:txBody>
      <dsp:txXfrm>
        <a:off x="0" y="4424182"/>
        <a:ext cx="4718785" cy="1105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33002-698F-3047-8B43-EF95CB7B4DA2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62869-36AE-4F45-A8A7-34E49FB28678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Land is central to rural livelihoods and agricultural production</a:t>
          </a:r>
        </a:p>
      </dsp:txBody>
      <dsp:txXfrm>
        <a:off x="0" y="0"/>
        <a:ext cx="5175384" cy="1384035"/>
      </dsp:txXfrm>
    </dsp:sp>
    <dsp:sp modelId="{BDF075DA-1B92-C84F-B48C-01DED2CDB8DC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BE5EB-0BBE-5544-9692-0763C5FB49ED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Customary systems dominate land administration in rural areas</a:t>
          </a:r>
        </a:p>
      </dsp:txBody>
      <dsp:txXfrm>
        <a:off x="0" y="1384035"/>
        <a:ext cx="5175384" cy="1384035"/>
      </dsp:txXfrm>
    </dsp:sp>
    <dsp:sp modelId="{ACC7FAD8-0862-744A-A9CC-574A3A9636C0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CB008-614A-2745-83F0-80E31B441FF3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Women contribute significantly to farming</a:t>
          </a:r>
        </a:p>
      </dsp:txBody>
      <dsp:txXfrm>
        <a:off x="0" y="2768070"/>
        <a:ext cx="5175384" cy="1384035"/>
      </dsp:txXfrm>
    </dsp:sp>
    <dsp:sp modelId="{EC56016C-EBB1-4642-877C-03047F756945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BBE4B-3B2D-3F44-9B63-B104C5B41936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However, inheritance practices often exclude women</a:t>
          </a:r>
        </a:p>
      </dsp:txBody>
      <dsp:txXfrm>
        <a:off x="0" y="4152105"/>
        <a:ext cx="5175384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A7708-FB41-654A-B0F1-EEE753815F00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F0D2A-1507-9940-A8E6-E9A6879EC2D0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Customary Land Rights Act (2022) recognizes women’s rights to land</a:t>
          </a:r>
        </a:p>
      </dsp:txBody>
      <dsp:txXfrm>
        <a:off x="0" y="0"/>
        <a:ext cx="5175384" cy="1384035"/>
      </dsp:txXfrm>
    </dsp:sp>
    <dsp:sp modelId="{6B42E2CB-AA8C-4745-8713-B32C9653CE5D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38B5D-47C0-934F-BE2B-F93B47F279B9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Law prohibits discriminatory inheritance practices</a:t>
          </a:r>
        </a:p>
      </dsp:txBody>
      <dsp:txXfrm>
        <a:off x="0" y="1384035"/>
        <a:ext cx="5175384" cy="1384035"/>
      </dsp:txXfrm>
    </dsp:sp>
    <dsp:sp modelId="{24948BE6-AE35-024A-8631-A9EF41CC1112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D6AE3-25C0-624F-BAAA-1F55B93DB437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Community land governance structures introduced</a:t>
          </a:r>
        </a:p>
      </dsp:txBody>
      <dsp:txXfrm>
        <a:off x="0" y="2768070"/>
        <a:ext cx="5175384" cy="1384035"/>
      </dsp:txXfrm>
    </dsp:sp>
    <dsp:sp modelId="{49151B3C-0C2D-E748-B633-2EB4094CD6B0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A8A62-D1DD-DB4C-A2E7-E4757AB08336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Implementation challenges remain in rural communities</a:t>
          </a:r>
        </a:p>
      </dsp:txBody>
      <dsp:txXfrm>
        <a:off x="0" y="4152105"/>
        <a:ext cx="5175384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1FE06-1DAC-924C-8737-9BB7472D96CA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E0C9F-77E7-F24E-A909-42B29B82DD97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Community dialogues on women’s land rights</a:t>
          </a:r>
        </a:p>
      </dsp:txBody>
      <dsp:txXfrm>
        <a:off x="0" y="0"/>
        <a:ext cx="8229600" cy="1131490"/>
      </dsp:txXfrm>
    </dsp:sp>
    <dsp:sp modelId="{C901927E-9F29-354B-A57A-6A03310A714B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3411-9361-784D-A0CB-8D091003629A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Explanation of provisions of the new land law</a:t>
          </a:r>
        </a:p>
      </dsp:txBody>
      <dsp:txXfrm>
        <a:off x="0" y="1131490"/>
        <a:ext cx="8229600" cy="1131490"/>
      </dsp:txXfrm>
    </dsp:sp>
    <dsp:sp modelId="{271052F5-22A2-4C45-B65E-D25455F3E2C5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0CE65-EB0A-754C-AC28-EA5986A2BC3C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Linking customary governance with statutory protections</a:t>
          </a:r>
        </a:p>
      </dsp:txBody>
      <dsp:txXfrm>
        <a:off x="0" y="2262981"/>
        <a:ext cx="8229600" cy="1131490"/>
      </dsp:txXfrm>
    </dsp:sp>
    <dsp:sp modelId="{3BE092E9-898A-F448-9232-6D5F02024C9D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51890-7369-E84A-B655-4DEE73855C2B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Shifting community perceptions on inheritance rights</a:t>
          </a:r>
        </a:p>
      </dsp:txBody>
      <dsp:txXfrm>
        <a:off x="0" y="3394472"/>
        <a:ext cx="8229600" cy="1131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EC4A0-0475-3042-B4AB-F45D5B7EAD13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3D052-B4DB-D340-A429-1A43DBD13760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Formation of Community Land Committees</a:t>
          </a:r>
        </a:p>
      </dsp:txBody>
      <dsp:txXfrm>
        <a:off x="0" y="0"/>
        <a:ext cx="8229600" cy="1131490"/>
      </dsp:txXfrm>
    </dsp:sp>
    <dsp:sp modelId="{72EE2A44-88F7-9F4F-BD36-27A8A0B483F0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9858C-F239-EC49-9AC4-F1AB753FEF02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Committees include traditional leaders and women representatives</a:t>
          </a:r>
        </a:p>
      </dsp:txBody>
      <dsp:txXfrm>
        <a:off x="0" y="1131490"/>
        <a:ext cx="8229600" cy="1131490"/>
      </dsp:txXfrm>
    </dsp:sp>
    <dsp:sp modelId="{CE77625B-09D9-6149-BFC7-2DC034E695E1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F8104-B837-474B-8E67-738F7E49D1CB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Institution responsible for dispute mediation</a:t>
          </a:r>
        </a:p>
      </dsp:txBody>
      <dsp:txXfrm>
        <a:off x="0" y="2262981"/>
        <a:ext cx="8229600" cy="1131490"/>
      </dsp:txXfrm>
    </dsp:sp>
    <dsp:sp modelId="{2BCC911B-B9E0-DC48-B28D-60BC414D9497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56A82-A771-6C4B-8556-BB2BE6D04521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Strengthens local accountability mechanisms</a:t>
          </a:r>
        </a:p>
      </dsp:txBody>
      <dsp:txXfrm>
        <a:off x="0" y="3394472"/>
        <a:ext cx="8229600" cy="1131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47A9C-611A-FB4C-8F92-46C56FCC235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A23D0-96D8-2A43-ADCA-FAB03AE95D2F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Committee reviewed dispute with family members</a:t>
          </a:r>
        </a:p>
      </dsp:txBody>
      <dsp:txXfrm>
        <a:off x="0" y="0"/>
        <a:ext cx="8229600" cy="1131490"/>
      </dsp:txXfrm>
    </dsp:sp>
    <dsp:sp modelId="{7A013817-0CC2-5945-9587-1F2B4C2B3A91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C7AFA-8EE0-C549-BEFB-ACAB3F5C747E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Legal provisions referenced during mediation</a:t>
          </a:r>
        </a:p>
      </dsp:txBody>
      <dsp:txXfrm>
        <a:off x="0" y="1131490"/>
        <a:ext cx="8229600" cy="1131490"/>
      </dsp:txXfrm>
    </dsp:sp>
    <dsp:sp modelId="{A062A688-7692-B446-AFF8-1337F7D635EC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BA401-3969-4D47-984E-D8D84278F28A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Community pressure applied to enforce fairness</a:t>
          </a:r>
        </a:p>
      </dsp:txBody>
      <dsp:txXfrm>
        <a:off x="0" y="2262981"/>
        <a:ext cx="8229600" cy="1131490"/>
      </dsp:txXfrm>
    </dsp:sp>
    <dsp:sp modelId="{C68CCBFF-F4BE-DB42-A73E-0EBAAE6CE520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9FA42-1DA1-6A44-8B95-38380AE7E992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Local legitimacy strengthened the decision</a:t>
          </a:r>
        </a:p>
      </dsp:txBody>
      <dsp:txXfrm>
        <a:off x="0" y="3394472"/>
        <a:ext cx="822960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A7FE-12A6-2247-BC6D-F4E143AAE360}" type="datetimeFigureOut">
              <a:rPr lang="en-GH" smtClean="0"/>
              <a:t>3/11/26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90E72-6810-D546-87CD-7551F78B27AE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09745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F5CB5CC-6947-12FA-CD94-6F5631DA0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189B7183-59C5-AC68-538F-079654919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ZA" altLang="en-US"/>
              <a:t>Advocacy cycle superimposed with policy cycle 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F7ABC0E-D5FE-128C-7336-198FEE303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C8CEC7-D61C-4539-B4BB-DA2FE382174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BF8C7E1-DF64-E3D9-44A7-4F06A87C7F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898C9A-5B22-47CD-9BC1-A6D26F79145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7B17CA0-97A2-7874-0819-205749F0B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73100"/>
            <a:ext cx="4506912" cy="337978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4E39A7A-595F-1846-F6A9-182E1E9E2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538" y="4278313"/>
            <a:ext cx="5791200" cy="4440237"/>
          </a:xfrm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8ZNMnEXih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03441" y="-1"/>
            <a:ext cx="5737117" cy="5728133"/>
            <a:chOff x="329184" y="1"/>
            <a:chExt cx="524256" cy="5728133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318045"/>
            <a:ext cx="8249304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74" y="3883014"/>
            <a:ext cx="7553652" cy="929750"/>
          </a:xfrm>
        </p:spPr>
        <p:txBody>
          <a:bodyPr anchor="b">
            <a:normAutofit/>
          </a:bodyPr>
          <a:lstStyle/>
          <a:p>
            <a:r>
              <a:rPr lang="en-GB" sz="4500" dirty="0"/>
              <a:t>Policy Advocacy in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174" y="4943175"/>
            <a:ext cx="7553652" cy="673891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1400" dirty="0"/>
              <a:t>Reclaiming  Women’s Land Rights in Sierra Leone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TrustAfrica – Reclaim Sustainability Programme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Rachel Gyabaah</a:t>
            </a:r>
          </a:p>
          <a:p>
            <a:pPr>
              <a:lnSpc>
                <a:spcPct val="90000"/>
              </a:lnSpc>
            </a:pPr>
            <a:endParaRPr lang="en-GB" sz="7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5A6BA0-81BC-A6CC-E13B-2E8EF2E5A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8" b="3"/>
          <a:stretch>
            <a:fillRect/>
          </a:stretch>
        </p:blipFill>
        <p:spPr>
          <a:xfrm>
            <a:off x="2157984" y="588123"/>
            <a:ext cx="4937760" cy="3024814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17D07279-AA3F-C126-6D20-221FA30DB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H"/>
          </a:p>
        </p:txBody>
      </p:sp>
      <p:pic>
        <p:nvPicPr>
          <p:cNvPr id="1036" name="Picture 12" descr="Program Associate (Agriculture Advocacy ...">
            <a:extLst>
              <a:ext uri="{FF2B5EF4-FFF2-40B4-BE49-F238E27FC236}">
                <a16:creationId xmlns:a16="http://schemas.microsoft.com/office/drawing/2014/main" id="{5E32867B-3DF0-2C8F-1510-765BF8D7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5833732"/>
            <a:ext cx="3576574" cy="9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8DDF-84E0-C277-CB48-03FCAD6C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1119897"/>
            <a:ext cx="3485178" cy="1218390"/>
          </a:xfrm>
        </p:spPr>
        <p:txBody>
          <a:bodyPr anchor="ctr">
            <a:normAutofit/>
          </a:bodyPr>
          <a:lstStyle/>
          <a:p>
            <a:r>
              <a:rPr lang="en-GH" sz="3000" b="1">
                <a:latin typeface="+mn-lt"/>
              </a:rPr>
              <a:t>Campaign</a:t>
            </a:r>
            <a:r>
              <a:rPr lang="en-GH" sz="30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B2B2-4E6A-66F5-C13E-32318BD0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2" y="2914650"/>
            <a:ext cx="3485179" cy="2709862"/>
          </a:xfrm>
        </p:spPr>
        <p:txBody>
          <a:bodyPr anchor="ctr">
            <a:normAutofit/>
          </a:bodyPr>
          <a:lstStyle/>
          <a:p>
            <a:r>
              <a:rPr lang="en-GB" sz="1500">
                <a:hlinkClick r:id="rId2"/>
              </a:rPr>
              <a:t>https://www.youtube.com/watch?v=E8ZNMnEXih8</a:t>
            </a:r>
            <a:endParaRPr lang="en-GH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9BFCB-9475-E3AF-DF64-F8D932DB6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9"/>
          <a:stretch/>
        </p:blipFill>
        <p:spPr>
          <a:xfrm>
            <a:off x="4489847" y="857251"/>
            <a:ext cx="4659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Advocacy Strategy 2: Community Institutions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91878E-3A1D-1C1F-9F6C-1D467726AA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Advocacy Strategy 3: Mediation and Social Pressure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3BD7A1-38DE-DC9C-C670-E02B656859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Advocacy Pathway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86000"/>
            <a:ext cx="2286000" cy="1097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Land Reform Law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7520" y="2286000"/>
            <a:ext cx="2286000" cy="1097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Civil Society Advocacy</a:t>
            </a:r>
          </a:p>
        </p:txBody>
      </p:sp>
      <p:sp>
        <p:nvSpPr>
          <p:cNvPr id="5" name="Rectangle 4"/>
          <p:cNvSpPr/>
          <p:nvPr/>
        </p:nvSpPr>
        <p:spPr>
          <a:xfrm>
            <a:off x="5577840" y="2286000"/>
            <a:ext cx="2286000" cy="1097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Community Land Committees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8928" y="4456176"/>
            <a:ext cx="2286000" cy="1097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Dispute Mediation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456176"/>
            <a:ext cx="2286000" cy="1097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Rights Restored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274320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>
            <a:off x="530352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7863840" y="0"/>
            <a:ext cx="274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10424159" y="0"/>
            <a:ext cx="274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5C897-7918-8905-28AB-AAAAF133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Power Map of Key Actors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2612136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Traditional Leaders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1417638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Community Land Committee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1" y="2612136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Women Groups / WIMSAL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480" y="4925568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Civil Society Partners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4925568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Local Government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Impact: Before vs 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36576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BEFORE</a:t>
            </a:r>
          </a:p>
          <a:p>
            <a:endParaRPr dirty="0"/>
          </a:p>
          <a:p>
            <a:r>
              <a:rPr dirty="0"/>
              <a:t>Widow lost farmland</a:t>
            </a:r>
          </a:p>
          <a:p>
            <a:r>
              <a:rPr dirty="0"/>
              <a:t>Customary norms denied inheritance</a:t>
            </a:r>
          </a:p>
          <a:p>
            <a:r>
              <a:rPr dirty="0"/>
              <a:t>Risk of poverty and food insecurity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9408" y="1828800"/>
            <a:ext cx="36576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AFTER</a:t>
            </a:r>
          </a:p>
          <a:p>
            <a:endParaRPr dirty="0"/>
          </a:p>
          <a:p>
            <a:r>
              <a:rPr dirty="0"/>
              <a:t>Land rights restored</a:t>
            </a:r>
          </a:p>
          <a:p>
            <a:r>
              <a:rPr dirty="0"/>
              <a:t>Community precedent established</a:t>
            </a:r>
          </a:p>
          <a:p>
            <a:r>
              <a:rPr dirty="0"/>
              <a:t>Greater awareness of women’s land rights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0" y="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Policy Advocacy Outcomes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t>Widow regained access to her farmland</a:t>
            </a:r>
          </a:p>
          <a:p>
            <a:r>
              <a:t>Community acknowledged legal protections for women</a:t>
            </a:r>
          </a:p>
          <a:p>
            <a:r>
              <a:t>Land committee demonstrated effectiveness</a:t>
            </a:r>
          </a:p>
          <a:p>
            <a:r>
              <a:t>Case created precedent for future disputes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Lessons for Policy Advocacy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t>Legal reforms require strong implementation mechanisms</a:t>
            </a:r>
          </a:p>
          <a:p>
            <a:r>
              <a:t>Community institutions are critical for enforcement</a:t>
            </a:r>
          </a:p>
          <a:p>
            <a:r>
              <a:t>Legal literacy empowers marginalized groups</a:t>
            </a:r>
          </a:p>
          <a:p>
            <a:r>
              <a:t>Women’s participation strengthens governance outcomes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Implications for Future Advocacy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t>Support implementation of the Customary Land Rights Act</a:t>
            </a:r>
          </a:p>
          <a:p>
            <a:r>
              <a:t>Strengthen community land governance structures</a:t>
            </a:r>
          </a:p>
          <a:p>
            <a:r>
              <a:t>Promote women’s leadership in land committees</a:t>
            </a:r>
          </a:p>
          <a:p>
            <a:r>
              <a:t>Scale legal awareness campaigns in rural communities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Presentation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E3958D-EF3C-AE18-201D-ED8087221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971294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Conclusion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t>Policy advocacy becomes meaningful when it changes real lives</a:t>
            </a:r>
          </a:p>
          <a:p>
            <a:r>
              <a:t>The case demonstrates how law, institutions and community engagement interact</a:t>
            </a:r>
          </a:p>
          <a:p>
            <a:r>
              <a:t>Local advocacy mechanisms can translate policy into justice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8">
            <a:extLst>
              <a:ext uri="{FF2B5EF4-FFF2-40B4-BE49-F238E27FC236}">
                <a16:creationId xmlns:a16="http://schemas.microsoft.com/office/drawing/2014/main" id="{4A629403-69C5-9F18-DE4B-E200ABA9C166}"/>
              </a:ext>
            </a:extLst>
          </p:cNvPr>
          <p:cNvSpPr>
            <a:spLocks noChangeArrowheads="1"/>
          </p:cNvSpPr>
          <p:nvPr/>
        </p:nvSpPr>
        <p:spPr bwMode="auto">
          <a:xfrm rot="2530014">
            <a:off x="-233363" y="4768850"/>
            <a:ext cx="2819401" cy="1760538"/>
          </a:xfrm>
          <a:prstGeom prst="flowChartPreparation">
            <a:avLst/>
          </a:prstGeom>
          <a:solidFill>
            <a:schemeClr val="accent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3795" name="AutoShape 28">
            <a:extLst>
              <a:ext uri="{FF2B5EF4-FFF2-40B4-BE49-F238E27FC236}">
                <a16:creationId xmlns:a16="http://schemas.microsoft.com/office/drawing/2014/main" id="{E1759F7C-39B7-1BAD-3208-E3D202CE503C}"/>
              </a:ext>
            </a:extLst>
          </p:cNvPr>
          <p:cNvSpPr>
            <a:spLocks noChangeArrowheads="1"/>
          </p:cNvSpPr>
          <p:nvPr/>
        </p:nvSpPr>
        <p:spPr bwMode="auto">
          <a:xfrm rot="-2859548">
            <a:off x="-163512" y="374649"/>
            <a:ext cx="2725738" cy="1655763"/>
          </a:xfrm>
          <a:prstGeom prst="flowChartPreparation">
            <a:avLst/>
          </a:prstGeom>
          <a:solidFill>
            <a:schemeClr val="accent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3796" name="AutoShape 28">
            <a:extLst>
              <a:ext uri="{FF2B5EF4-FFF2-40B4-BE49-F238E27FC236}">
                <a16:creationId xmlns:a16="http://schemas.microsoft.com/office/drawing/2014/main" id="{CFA04A28-9EF6-9623-CE6D-B408E2B79411}"/>
              </a:ext>
            </a:extLst>
          </p:cNvPr>
          <p:cNvSpPr>
            <a:spLocks noChangeArrowheads="1"/>
          </p:cNvSpPr>
          <p:nvPr/>
        </p:nvSpPr>
        <p:spPr bwMode="auto">
          <a:xfrm rot="2567816">
            <a:off x="6726238" y="371475"/>
            <a:ext cx="2546350" cy="1536700"/>
          </a:xfrm>
          <a:prstGeom prst="flowChartPreparation">
            <a:avLst/>
          </a:prstGeom>
          <a:solidFill>
            <a:schemeClr val="accent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r>
              <a:rPr lang="en-US" altLang="en-US" sz="1600" b="1">
                <a:solidFill>
                  <a:srgbClr val="080808"/>
                </a:solidFill>
              </a:rPr>
              <a:t>Research the issue</a:t>
            </a:r>
            <a:r>
              <a:rPr lang="en-US" altLang="en-US" sz="1600">
                <a:solidFill>
                  <a:srgbClr val="080808"/>
                </a:solidFill>
              </a:rPr>
              <a:t> </a:t>
            </a:r>
          </a:p>
          <a:p>
            <a:pPr eaLnBrk="1" hangingPunct="1"/>
            <a:r>
              <a:rPr lang="en-US" altLang="en-US" sz="1600">
                <a:solidFill>
                  <a:srgbClr val="080808"/>
                </a:solidFill>
              </a:rPr>
              <a:t>and raise awareness</a:t>
            </a:r>
          </a:p>
          <a:p>
            <a:pPr eaLnBrk="1" hangingPunct="1"/>
            <a:r>
              <a:rPr lang="en-US" altLang="en-US" sz="1600">
                <a:solidFill>
                  <a:srgbClr val="080808"/>
                </a:solidFill>
              </a:rPr>
              <a:t>on it. </a:t>
            </a:r>
            <a:r>
              <a:rPr lang="en-US" altLang="en-US" sz="1400">
                <a:solidFill>
                  <a:srgbClr val="080808"/>
                </a:solidFill>
              </a:rPr>
              <a:t> </a:t>
            </a: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</p:txBody>
      </p:sp>
      <p:sp>
        <p:nvSpPr>
          <p:cNvPr id="33797" name="AutoShape 28">
            <a:extLst>
              <a:ext uri="{FF2B5EF4-FFF2-40B4-BE49-F238E27FC236}">
                <a16:creationId xmlns:a16="http://schemas.microsoft.com/office/drawing/2014/main" id="{236BCC9E-AE6F-DBF4-C22D-DECD0BD04571}"/>
              </a:ext>
            </a:extLst>
          </p:cNvPr>
          <p:cNvSpPr>
            <a:spLocks noChangeArrowheads="1"/>
          </p:cNvSpPr>
          <p:nvPr/>
        </p:nvSpPr>
        <p:spPr bwMode="auto">
          <a:xfrm rot="-2731494">
            <a:off x="6380956" y="4769644"/>
            <a:ext cx="2776538" cy="1587500"/>
          </a:xfrm>
          <a:prstGeom prst="flowChartPreparation">
            <a:avLst/>
          </a:prstGeom>
          <a:solidFill>
            <a:schemeClr val="accent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rgbClr val="080808"/>
              </a:solidFill>
            </a:endParaRPr>
          </a:p>
        </p:txBody>
      </p:sp>
      <p:pic>
        <p:nvPicPr>
          <p:cNvPr id="33798" name="Picture 9" descr="4-colors">
            <a:extLst>
              <a:ext uri="{FF2B5EF4-FFF2-40B4-BE49-F238E27FC236}">
                <a16:creationId xmlns:a16="http://schemas.microsoft.com/office/drawing/2014/main" id="{57633836-3561-DF9E-74D2-9F7830F2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AutoShape 28">
            <a:extLst>
              <a:ext uri="{FF2B5EF4-FFF2-40B4-BE49-F238E27FC236}">
                <a16:creationId xmlns:a16="http://schemas.microsoft.com/office/drawing/2014/main" id="{AFEDBC97-8AB5-5E50-72D5-707200072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30163"/>
            <a:ext cx="2597150" cy="1536700"/>
          </a:xfrm>
          <a:prstGeom prst="flowChartPreparation">
            <a:avLst/>
          </a:prstGeom>
          <a:solidFill>
            <a:schemeClr val="accent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</p:txBody>
      </p:sp>
      <p:sp>
        <p:nvSpPr>
          <p:cNvPr id="33800" name="TextBox 1">
            <a:extLst>
              <a:ext uri="{FF2B5EF4-FFF2-40B4-BE49-F238E27FC236}">
                <a16:creationId xmlns:a16="http://schemas.microsoft.com/office/drawing/2014/main" id="{948A75F7-631D-85F2-1BCD-DE325330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63500"/>
            <a:ext cx="1835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80808"/>
                </a:solidFill>
              </a:rPr>
              <a:t>Identify issue </a:t>
            </a:r>
            <a:r>
              <a:rPr lang="en-US" altLang="en-US" sz="1600">
                <a:solidFill>
                  <a:srgbClr val="080808"/>
                </a:solidFill>
              </a:rPr>
              <a:t>which can be solved through advocacy and  required solution</a:t>
            </a:r>
          </a:p>
          <a:p>
            <a:pPr algn="ctr"/>
            <a:endParaRPr lang="en-GB" altLang="en-US" sz="1600"/>
          </a:p>
        </p:txBody>
      </p:sp>
      <p:sp>
        <p:nvSpPr>
          <p:cNvPr id="33801" name="TextBox 14">
            <a:extLst>
              <a:ext uri="{FF2B5EF4-FFF2-40B4-BE49-F238E27FC236}">
                <a16:creationId xmlns:a16="http://schemas.microsoft.com/office/drawing/2014/main" id="{FBCBF97F-B4AD-4886-E624-0B55E826039E}"/>
              </a:ext>
            </a:extLst>
          </p:cNvPr>
          <p:cNvSpPr txBox="1">
            <a:spLocks noChangeArrowheads="1"/>
          </p:cNvSpPr>
          <p:nvPr/>
        </p:nvSpPr>
        <p:spPr bwMode="auto">
          <a:xfrm rot="-2603036">
            <a:off x="6989763" y="4792663"/>
            <a:ext cx="1835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80808"/>
                </a:solidFill>
              </a:rPr>
              <a:t>Develop strategy </a:t>
            </a:r>
            <a:r>
              <a:rPr lang="en-US" altLang="en-US" sz="1600">
                <a:solidFill>
                  <a:srgbClr val="080808"/>
                </a:solidFill>
              </a:rPr>
              <a:t>– what will be done, by whom, with whom, with what resources </a:t>
            </a:r>
          </a:p>
          <a:p>
            <a:endParaRPr lang="en-GB" altLang="en-US" sz="1600"/>
          </a:p>
        </p:txBody>
      </p:sp>
      <p:sp>
        <p:nvSpPr>
          <p:cNvPr id="33802" name="AutoShape 28">
            <a:extLst>
              <a:ext uri="{FF2B5EF4-FFF2-40B4-BE49-F238E27FC236}">
                <a16:creationId xmlns:a16="http://schemas.microsoft.com/office/drawing/2014/main" id="{E6491BBE-2310-66F0-3ED6-D72FF086C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5237163"/>
            <a:ext cx="2597150" cy="1536700"/>
          </a:xfrm>
          <a:prstGeom prst="flowChartPreparation">
            <a:avLst/>
          </a:prstGeom>
          <a:solidFill>
            <a:schemeClr val="accent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  <a:p>
            <a:pPr eaLnBrk="1" hangingPunct="1"/>
            <a:endParaRPr lang="en-US" altLang="en-US" sz="1400">
              <a:solidFill>
                <a:srgbClr val="080808"/>
              </a:solidFill>
            </a:endParaRPr>
          </a:p>
        </p:txBody>
      </p:sp>
      <p:sp>
        <p:nvSpPr>
          <p:cNvPr id="33803" name="TextBox 16">
            <a:extLst>
              <a:ext uri="{FF2B5EF4-FFF2-40B4-BE49-F238E27FC236}">
                <a16:creationId xmlns:a16="http://schemas.microsoft.com/office/drawing/2014/main" id="{CDCA83A0-58D0-C6C7-AF03-6D4C1041E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5337175"/>
            <a:ext cx="1836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80808"/>
                </a:solidFill>
              </a:rPr>
              <a:t>Act</a:t>
            </a:r>
          </a:p>
          <a:p>
            <a:pPr algn="ctr"/>
            <a:r>
              <a:rPr lang="en-US" altLang="en-US" sz="1600">
                <a:solidFill>
                  <a:srgbClr val="080808"/>
                </a:solidFill>
              </a:rPr>
              <a:t>Engage targets; deliver messages; build community competencies etc. </a:t>
            </a:r>
            <a:endParaRPr lang="en-GB" altLang="en-US" sz="1600"/>
          </a:p>
        </p:txBody>
      </p:sp>
      <p:sp>
        <p:nvSpPr>
          <p:cNvPr id="33804" name="TextBox 17">
            <a:extLst>
              <a:ext uri="{FF2B5EF4-FFF2-40B4-BE49-F238E27FC236}">
                <a16:creationId xmlns:a16="http://schemas.microsoft.com/office/drawing/2014/main" id="{32144CDD-66E1-F1B6-2D42-04F22A643F22}"/>
              </a:ext>
            </a:extLst>
          </p:cNvPr>
          <p:cNvSpPr txBox="1">
            <a:spLocks noChangeArrowheads="1"/>
          </p:cNvSpPr>
          <p:nvPr/>
        </p:nvSpPr>
        <p:spPr bwMode="auto">
          <a:xfrm rot="2537304">
            <a:off x="-31750" y="4740275"/>
            <a:ext cx="25098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80808"/>
                </a:solidFill>
              </a:rPr>
              <a:t>Monitor  </a:t>
            </a:r>
          </a:p>
          <a:p>
            <a:pPr algn="ctr"/>
            <a:r>
              <a:rPr lang="en-US" altLang="en-US" sz="1600">
                <a:solidFill>
                  <a:srgbClr val="080808"/>
                </a:solidFill>
              </a:rPr>
              <a:t>Continually gather data on actions, processes &amp; competencies to measure progress. Make required changes to strategy  </a:t>
            </a:r>
          </a:p>
          <a:p>
            <a:pPr algn="ctr"/>
            <a:endParaRPr lang="en-GB" altLang="en-US" sz="1600"/>
          </a:p>
        </p:txBody>
      </p:sp>
      <p:sp>
        <p:nvSpPr>
          <p:cNvPr id="33805" name="TextBox 18">
            <a:extLst>
              <a:ext uri="{FF2B5EF4-FFF2-40B4-BE49-F238E27FC236}">
                <a16:creationId xmlns:a16="http://schemas.microsoft.com/office/drawing/2014/main" id="{B6F8A4DE-E1B7-A68A-FA7A-EB5E980A179D}"/>
              </a:ext>
            </a:extLst>
          </p:cNvPr>
          <p:cNvSpPr txBox="1">
            <a:spLocks noChangeArrowheads="1"/>
          </p:cNvSpPr>
          <p:nvPr/>
        </p:nvSpPr>
        <p:spPr bwMode="auto">
          <a:xfrm rot="-2763274">
            <a:off x="211138" y="431800"/>
            <a:ext cx="2103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80808"/>
                </a:solidFill>
              </a:rPr>
              <a:t>Evaluate</a:t>
            </a:r>
          </a:p>
          <a:p>
            <a:pPr algn="ctr"/>
            <a:r>
              <a:rPr lang="en-US" altLang="en-US" sz="1600">
                <a:solidFill>
                  <a:srgbClr val="080808"/>
                </a:solidFill>
              </a:rPr>
              <a:t>- outcomes at end initiative to determine if objectives of initiative were met. </a:t>
            </a:r>
          </a:p>
          <a:p>
            <a:pPr algn="ctr"/>
            <a:endParaRPr lang="en-GB" alt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E067A-4723-7CA2-7DC6-E87B507E2C27}"/>
              </a:ext>
            </a:extLst>
          </p:cNvPr>
          <p:cNvSpPr txBox="1"/>
          <p:nvPr/>
        </p:nvSpPr>
        <p:spPr>
          <a:xfrm>
            <a:off x="2922588" y="2271713"/>
            <a:ext cx="954087" cy="230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 revision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89B73-78C7-C648-1CF9-DFAAC6C2F2EB}"/>
              </a:ext>
            </a:extLst>
          </p:cNvPr>
          <p:cNvSpPr txBox="1"/>
          <p:nvPr/>
        </p:nvSpPr>
        <p:spPr>
          <a:xfrm>
            <a:off x="5429250" y="3730625"/>
            <a:ext cx="1222375" cy="5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Identification of  possible policy solutions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383A74-2E64-7DEF-9EB5-287ED7294D6A}"/>
              </a:ext>
            </a:extLst>
          </p:cNvPr>
          <p:cNvSpPr txBox="1"/>
          <p:nvPr/>
        </p:nvSpPr>
        <p:spPr>
          <a:xfrm>
            <a:off x="5295900" y="2625725"/>
            <a:ext cx="1671638" cy="231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 issue identification </a:t>
            </a:r>
          </a:p>
        </p:txBody>
      </p:sp>
      <p:sp>
        <p:nvSpPr>
          <p:cNvPr id="33809" name="Oval 3">
            <a:extLst>
              <a:ext uri="{FF2B5EF4-FFF2-40B4-BE49-F238E27FC236}">
                <a16:creationId xmlns:a16="http://schemas.microsoft.com/office/drawing/2014/main" id="{49FB778C-30E6-2D71-D027-1280A3F27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09850"/>
            <a:ext cx="2085975" cy="1874838"/>
          </a:xfrm>
          <a:prstGeom prst="ellipse">
            <a:avLst/>
          </a:prstGeom>
          <a:noFill/>
          <a:ln w="57150" cmpd="thinThick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C9DBF512-01E8-FDF7-373F-6885E84D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1835150"/>
            <a:ext cx="2409825" cy="295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altLang="en-US" sz="1400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Policy Review</a:t>
            </a:r>
            <a:endParaRPr lang="en-US" altLang="en-US" sz="1400" dirty="0">
              <a:solidFill>
                <a:srgbClr val="0000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556ABA93-1C7A-A804-42C8-A2E8DDE24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41500"/>
            <a:ext cx="259080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GB" altLang="en-US" sz="1400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Agenda Setting</a:t>
            </a:r>
            <a:endParaRPr lang="en-US" altLang="en-US" sz="1400" dirty="0">
              <a:solidFill>
                <a:srgbClr val="0000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3AC81817-AD7B-84C5-5BA6-961008931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4786313"/>
            <a:ext cx="238760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altLang="en-US" sz="1400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Policy Implementation</a:t>
            </a:r>
            <a:endParaRPr lang="en-US" altLang="en-US" sz="1400" dirty="0">
              <a:solidFill>
                <a:srgbClr val="0000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D43F3787-CCD6-1F6E-DF5A-BD2B39FA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4797425"/>
            <a:ext cx="2581275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GB" altLang="en-US" sz="1400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Policy Formulation</a:t>
            </a:r>
            <a:endParaRPr lang="en-US" altLang="en-US" sz="1400" dirty="0">
              <a:solidFill>
                <a:srgbClr val="0000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814" name="Line 10">
            <a:extLst>
              <a:ext uri="{FF2B5EF4-FFF2-40B4-BE49-F238E27FC236}">
                <a16:creationId xmlns:a16="http://schemas.microsoft.com/office/drawing/2014/main" id="{923EF81E-EA8B-D307-D3E1-2CEAEE705301}"/>
              </a:ext>
            </a:extLst>
          </p:cNvPr>
          <p:cNvSpPr>
            <a:spLocks noChangeShapeType="1"/>
          </p:cNvSpPr>
          <p:nvPr/>
        </p:nvSpPr>
        <p:spPr bwMode="auto">
          <a:xfrm rot="19684855" flipH="1">
            <a:off x="4459288" y="2451100"/>
            <a:ext cx="11112" cy="16986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5" name="Line 11">
            <a:extLst>
              <a:ext uri="{FF2B5EF4-FFF2-40B4-BE49-F238E27FC236}">
                <a16:creationId xmlns:a16="http://schemas.microsoft.com/office/drawing/2014/main" id="{CBE6AEF7-08C0-B1E2-683E-0ED7BDA6ACED}"/>
              </a:ext>
            </a:extLst>
          </p:cNvPr>
          <p:cNvSpPr>
            <a:spLocks noChangeShapeType="1"/>
          </p:cNvSpPr>
          <p:nvPr/>
        </p:nvSpPr>
        <p:spPr bwMode="auto">
          <a:xfrm rot="19684855" flipV="1">
            <a:off x="4403725" y="2678113"/>
            <a:ext cx="149225" cy="857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6" name="Line 16">
            <a:extLst>
              <a:ext uri="{FF2B5EF4-FFF2-40B4-BE49-F238E27FC236}">
                <a16:creationId xmlns:a16="http://schemas.microsoft.com/office/drawing/2014/main" id="{7BF6CE6B-2094-9508-7F19-D85F12DA3C00}"/>
              </a:ext>
            </a:extLst>
          </p:cNvPr>
          <p:cNvSpPr>
            <a:spLocks noChangeShapeType="1"/>
          </p:cNvSpPr>
          <p:nvPr/>
        </p:nvSpPr>
        <p:spPr bwMode="auto">
          <a:xfrm rot="-1167224">
            <a:off x="4540250" y="4437063"/>
            <a:ext cx="157163" cy="1936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7" name="Line 17">
            <a:extLst>
              <a:ext uri="{FF2B5EF4-FFF2-40B4-BE49-F238E27FC236}">
                <a16:creationId xmlns:a16="http://schemas.microsoft.com/office/drawing/2014/main" id="{D92CAF2B-D45F-D5EA-7DCF-EB13204112C6}"/>
              </a:ext>
            </a:extLst>
          </p:cNvPr>
          <p:cNvSpPr>
            <a:spLocks noChangeShapeType="1"/>
          </p:cNvSpPr>
          <p:nvPr/>
        </p:nvSpPr>
        <p:spPr bwMode="auto">
          <a:xfrm rot="10440635" flipV="1">
            <a:off x="4508500" y="4329113"/>
            <a:ext cx="184150" cy="13493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8" name="Line 19">
            <a:extLst>
              <a:ext uri="{FF2B5EF4-FFF2-40B4-BE49-F238E27FC236}">
                <a16:creationId xmlns:a16="http://schemas.microsoft.com/office/drawing/2014/main" id="{160DB3BF-E1CB-CCEB-7969-14A5D675DDCC}"/>
              </a:ext>
            </a:extLst>
          </p:cNvPr>
          <p:cNvSpPr>
            <a:spLocks noChangeShapeType="1"/>
          </p:cNvSpPr>
          <p:nvPr/>
        </p:nvSpPr>
        <p:spPr bwMode="auto">
          <a:xfrm rot="9221241">
            <a:off x="5246688" y="3378200"/>
            <a:ext cx="127000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9" name="Line 20">
            <a:extLst>
              <a:ext uri="{FF2B5EF4-FFF2-40B4-BE49-F238E27FC236}">
                <a16:creationId xmlns:a16="http://schemas.microsoft.com/office/drawing/2014/main" id="{F29913E2-130A-A948-95C6-92FB064D7506}"/>
              </a:ext>
            </a:extLst>
          </p:cNvPr>
          <p:cNvSpPr>
            <a:spLocks noChangeShapeType="1"/>
          </p:cNvSpPr>
          <p:nvPr/>
        </p:nvSpPr>
        <p:spPr bwMode="auto">
          <a:xfrm rot="9254573" flipV="1">
            <a:off x="5416550" y="3392488"/>
            <a:ext cx="177800" cy="7143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0" name="Line 14">
            <a:extLst>
              <a:ext uri="{FF2B5EF4-FFF2-40B4-BE49-F238E27FC236}">
                <a16:creationId xmlns:a16="http://schemas.microsoft.com/office/drawing/2014/main" id="{E7C88802-365B-D3E3-6003-0EC316EB5ED5}"/>
              </a:ext>
            </a:extLst>
          </p:cNvPr>
          <p:cNvSpPr>
            <a:spLocks noChangeShapeType="1"/>
          </p:cNvSpPr>
          <p:nvPr/>
        </p:nvSpPr>
        <p:spPr bwMode="auto">
          <a:xfrm rot="16965663" flipV="1">
            <a:off x="3445669" y="3610769"/>
            <a:ext cx="58738" cy="18415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1" name="Line 13">
            <a:extLst>
              <a:ext uri="{FF2B5EF4-FFF2-40B4-BE49-F238E27FC236}">
                <a16:creationId xmlns:a16="http://schemas.microsoft.com/office/drawing/2014/main" id="{28C923CE-D590-3546-C4C3-200ACE068A00}"/>
              </a:ext>
            </a:extLst>
          </p:cNvPr>
          <p:cNvSpPr>
            <a:spLocks noChangeShapeType="1"/>
          </p:cNvSpPr>
          <p:nvPr/>
        </p:nvSpPr>
        <p:spPr bwMode="auto">
          <a:xfrm rot="-4634337">
            <a:off x="3191669" y="3706019"/>
            <a:ext cx="214312" cy="635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019408-8CEE-B393-EB53-F22291F2BBB4}"/>
              </a:ext>
            </a:extLst>
          </p:cNvPr>
          <p:cNvSpPr/>
          <p:nvPr/>
        </p:nvSpPr>
        <p:spPr>
          <a:xfrm>
            <a:off x="1936750" y="1822450"/>
            <a:ext cx="5019675" cy="3265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9C09FB-E0B8-3EBE-7943-7EC4F20D14D1}"/>
              </a:ext>
            </a:extLst>
          </p:cNvPr>
          <p:cNvCxnSpPr/>
          <p:nvPr/>
        </p:nvCxnSpPr>
        <p:spPr>
          <a:xfrm>
            <a:off x="4343400" y="1835150"/>
            <a:ext cx="0" cy="326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A51152-9DBB-4D48-6694-D8B277641B01}"/>
              </a:ext>
            </a:extLst>
          </p:cNvPr>
          <p:cNvCxnSpPr/>
          <p:nvPr/>
        </p:nvCxnSpPr>
        <p:spPr>
          <a:xfrm flipH="1">
            <a:off x="1955800" y="3578225"/>
            <a:ext cx="501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4498639-9821-BEB3-C889-ED86248EC3D1}"/>
              </a:ext>
            </a:extLst>
          </p:cNvPr>
          <p:cNvSpPr txBox="1"/>
          <p:nvPr/>
        </p:nvSpPr>
        <p:spPr>
          <a:xfrm>
            <a:off x="5562600" y="3282950"/>
            <a:ext cx="1293813" cy="261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Agenda</a:t>
            </a:r>
            <a:r>
              <a:rPr lang="en-US" sz="1100" dirty="0">
                <a:solidFill>
                  <a:srgbClr val="080808"/>
                </a:solidFill>
                <a:latin typeface="Arial" charset="0"/>
                <a:cs typeface="Arial" charset="0"/>
              </a:rPr>
              <a:t> setting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1F02F1-2608-12F7-9F02-0A67DA365F38}"/>
              </a:ext>
            </a:extLst>
          </p:cNvPr>
          <p:cNvSpPr txBox="1"/>
          <p:nvPr/>
        </p:nvSpPr>
        <p:spPr>
          <a:xfrm>
            <a:off x="5410200" y="2971800"/>
            <a:ext cx="1293813" cy="230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 research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E03ACA-9296-53DA-6185-BC74677C3B9D}"/>
              </a:ext>
            </a:extLst>
          </p:cNvPr>
          <p:cNvSpPr txBox="1"/>
          <p:nvPr/>
        </p:nvSpPr>
        <p:spPr>
          <a:xfrm>
            <a:off x="5048250" y="4340225"/>
            <a:ext cx="1293813" cy="261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</a:t>
            </a:r>
            <a:r>
              <a:rPr lang="en-US" sz="1100" dirty="0">
                <a:solidFill>
                  <a:srgbClr val="080808"/>
                </a:solidFill>
                <a:latin typeface="Arial" charset="0"/>
                <a:cs typeface="Arial" charset="0"/>
              </a:rPr>
              <a:t> negotiation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390884-8533-94FD-75E2-7C6BAF1083BD}"/>
              </a:ext>
            </a:extLst>
          </p:cNvPr>
          <p:cNvSpPr txBox="1"/>
          <p:nvPr/>
        </p:nvSpPr>
        <p:spPr>
          <a:xfrm>
            <a:off x="2209800" y="3883025"/>
            <a:ext cx="1184275" cy="230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 enforcement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70CC05-1D6A-9366-BC4C-A2B016613416}"/>
              </a:ext>
            </a:extLst>
          </p:cNvPr>
          <p:cNvSpPr txBox="1"/>
          <p:nvPr/>
        </p:nvSpPr>
        <p:spPr>
          <a:xfrm>
            <a:off x="2114550" y="4165600"/>
            <a:ext cx="1485900" cy="230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 implementation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20B615-DDA7-CEEB-277D-904AE0264DA6}"/>
              </a:ext>
            </a:extLst>
          </p:cNvPr>
          <p:cNvSpPr txBox="1"/>
          <p:nvPr/>
        </p:nvSpPr>
        <p:spPr>
          <a:xfrm>
            <a:off x="4410075" y="2246313"/>
            <a:ext cx="1293813" cy="25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rgbClr val="080808"/>
                </a:solidFill>
                <a:latin typeface="Arial" charset="0"/>
                <a:cs typeface="Arial" charset="0"/>
              </a:rPr>
              <a:t>Situation analysis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7459A4-7D0C-E61C-B41E-BDB11B29C389}"/>
              </a:ext>
            </a:extLst>
          </p:cNvPr>
          <p:cNvSpPr txBox="1"/>
          <p:nvPr/>
        </p:nvSpPr>
        <p:spPr>
          <a:xfrm>
            <a:off x="2209800" y="3273425"/>
            <a:ext cx="1119188" cy="261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</a:t>
            </a:r>
            <a:r>
              <a:rPr lang="en-US" sz="1100" dirty="0">
                <a:solidFill>
                  <a:srgbClr val="080808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monitoring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1E118A-BBB7-7C5B-6E8F-482D15C1591D}"/>
              </a:ext>
            </a:extLst>
          </p:cNvPr>
          <p:cNvSpPr txBox="1"/>
          <p:nvPr/>
        </p:nvSpPr>
        <p:spPr>
          <a:xfrm>
            <a:off x="2368550" y="2746375"/>
            <a:ext cx="1136650" cy="230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 evaluation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ED449B-B974-04E7-702C-9A5CD785732B}"/>
              </a:ext>
            </a:extLst>
          </p:cNvPr>
          <p:cNvSpPr txBox="1"/>
          <p:nvPr/>
        </p:nvSpPr>
        <p:spPr>
          <a:xfrm>
            <a:off x="3686175" y="3195638"/>
            <a:ext cx="1485900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080808"/>
                </a:solidFill>
                <a:latin typeface="Arial" charset="0"/>
                <a:cs typeface="Arial" charset="0"/>
              </a:rPr>
              <a:t>The Policy Cycle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6735EE-34C2-D23A-E0B3-4DDC1C31494F}"/>
              </a:ext>
            </a:extLst>
          </p:cNvPr>
          <p:cNvSpPr txBox="1"/>
          <p:nvPr/>
        </p:nvSpPr>
        <p:spPr>
          <a:xfrm>
            <a:off x="2743200" y="4416425"/>
            <a:ext cx="1314450" cy="230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80808"/>
                </a:solidFill>
                <a:latin typeface="Arial" charset="0"/>
                <a:cs typeface="Arial" charset="0"/>
              </a:rPr>
              <a:t>Policy interpretation</a:t>
            </a:r>
          </a:p>
        </p:txBody>
      </p:sp>
      <p:sp>
        <p:nvSpPr>
          <p:cNvPr id="33835" name="Slide Number Placeholder 2">
            <a:extLst>
              <a:ext uri="{FF2B5EF4-FFF2-40B4-BE49-F238E27FC236}">
                <a16:creationId xmlns:a16="http://schemas.microsoft.com/office/drawing/2014/main" id="{0F56A434-C365-EAB5-C1A1-82D7173AE8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394447-E6BB-45AF-8CB6-EFB6698C73C0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3600"/>
              <a:t>Land Governance in Sierra Leone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2AA1C0-4357-43B0-5232-6EBAE7D57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74623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4700"/>
              <a:t>Policy Context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5359AF-3FF2-5D7F-7097-5042730D3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7664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51C34964-403B-B8DF-7468-3F5D666D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2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CA179FE3-8884-D77F-B95C-A7F50557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69925" indent="-32543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955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527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099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4" name="Rectangle 10">
            <a:extLst>
              <a:ext uri="{FF2B5EF4-FFF2-40B4-BE49-F238E27FC236}">
                <a16:creationId xmlns:a16="http://schemas.microsoft.com/office/drawing/2014/main" id="{93FD05D7-8A2A-DCE7-9998-20F2E617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990600"/>
            <a:ext cx="3886200" cy="5105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69925" indent="-32543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955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527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099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1700" b="1" i="1" dirty="0">
                <a:latin typeface="Arial" panose="020B0604020202020204" pitchFamily="34" charset="0"/>
              </a:rPr>
              <a:t>	</a:t>
            </a:r>
            <a:r>
              <a:rPr lang="en-US" altLang="en-US" sz="1700" b="1" i="1" dirty="0">
                <a:latin typeface="Garamond" panose="02020404030301010803" pitchFamily="18" charset="0"/>
              </a:rPr>
              <a:t>Policy Influence   </a:t>
            </a:r>
            <a:endParaRPr lang="en-US" altLang="en-US" sz="3000" dirty="0">
              <a:latin typeface="Garamond" panose="02020404030301010803" pitchFamily="18" charset="0"/>
            </a:endParaRPr>
          </a:p>
        </p:txBody>
      </p:sp>
      <p:sp>
        <p:nvSpPr>
          <p:cNvPr id="15365" name="Text Box 11">
            <a:extLst>
              <a:ext uri="{FF2B5EF4-FFF2-40B4-BE49-F238E27FC236}">
                <a16:creationId xmlns:a16="http://schemas.microsoft.com/office/drawing/2014/main" id="{3B274E9F-C2EE-2851-98D0-68EFB67E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524000"/>
            <a:ext cx="3409950" cy="2308225"/>
          </a:xfrm>
          <a:prstGeom prst="rect">
            <a:avLst/>
          </a:prstGeom>
          <a:solidFill>
            <a:srgbClr val="FFEA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</a:rPr>
              <a:t>Policy Change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Lobbying &amp; dialogue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Networking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Education and Sensitization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Public Campaigning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Research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Inputting into govt consultations </a:t>
            </a:r>
          </a:p>
        </p:txBody>
      </p:sp>
      <p:sp>
        <p:nvSpPr>
          <p:cNvPr id="15366" name="Text Box 13">
            <a:extLst>
              <a:ext uri="{FF2B5EF4-FFF2-40B4-BE49-F238E27FC236}">
                <a16:creationId xmlns:a16="http://schemas.microsoft.com/office/drawing/2014/main" id="{328FCD1A-3FB4-6A94-51B7-E1C7FC6C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4022725"/>
            <a:ext cx="3373437" cy="1754188"/>
          </a:xfrm>
          <a:prstGeom prst="rect">
            <a:avLst/>
          </a:prstGeom>
          <a:solidFill>
            <a:srgbClr val="FFEA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</a:rPr>
              <a:t>Policy Implementation</a:t>
            </a:r>
            <a:r>
              <a:rPr lang="en-US" altLang="en-US" sz="1800" dirty="0">
                <a:latin typeface="Garamond" panose="02020404030301010803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Training of implementers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Monitoring &amp; research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Legal action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Provision of services </a:t>
            </a:r>
          </a:p>
        </p:txBody>
      </p:sp>
      <p:sp>
        <p:nvSpPr>
          <p:cNvPr id="15367" name="Rectangle 16">
            <a:extLst>
              <a:ext uri="{FF2B5EF4-FFF2-40B4-BE49-F238E27FC236}">
                <a16:creationId xmlns:a16="http://schemas.microsoft.com/office/drawing/2014/main" id="{E403BD53-A0B2-3458-3DCA-6759EA72D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55675"/>
            <a:ext cx="3733800" cy="5105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69925" indent="-32543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955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527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09963" indent="-3397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1700" b="1" i="1" dirty="0">
                <a:latin typeface="Garamond" panose="02020404030301010803" pitchFamily="18" charset="0"/>
              </a:rPr>
              <a:t>Community Empowerment  </a:t>
            </a:r>
            <a:endParaRPr lang="en-US" altLang="en-US" sz="3000" dirty="0">
              <a:latin typeface="Garamond" panose="02020404030301010803" pitchFamily="18" charset="0"/>
            </a:endParaRPr>
          </a:p>
        </p:txBody>
      </p:sp>
      <p:sp>
        <p:nvSpPr>
          <p:cNvPr id="15368" name="Text Box 17">
            <a:extLst>
              <a:ext uri="{FF2B5EF4-FFF2-40B4-BE49-F238E27FC236}">
                <a16:creationId xmlns:a16="http://schemas.microsoft.com/office/drawing/2014/main" id="{74BC9725-583B-50A0-A3D4-9040F402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82763"/>
            <a:ext cx="2819400" cy="1190625"/>
          </a:xfrm>
          <a:prstGeom prst="rect">
            <a:avLst/>
          </a:prstGeom>
          <a:solidFill>
            <a:srgbClr val="FFEA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</a:rPr>
              <a:t>Education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Rights education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Information provision  </a:t>
            </a:r>
          </a:p>
        </p:txBody>
      </p:sp>
      <p:sp>
        <p:nvSpPr>
          <p:cNvPr id="15369" name="Text Box 18">
            <a:extLst>
              <a:ext uri="{FF2B5EF4-FFF2-40B4-BE49-F238E27FC236}">
                <a16:creationId xmlns:a16="http://schemas.microsoft.com/office/drawing/2014/main" id="{A7F077FB-7DF5-4750-397E-CB502FC6D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2819400" cy="1477963"/>
          </a:xfrm>
          <a:prstGeom prst="rect">
            <a:avLst/>
          </a:prstGeom>
          <a:solidFill>
            <a:srgbClr val="FFEA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</a:rPr>
              <a:t>Mobilization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Skills training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Exposure to experience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aramond" panose="02020404030301010803" pitchFamily="18" charset="0"/>
              </a:rPr>
              <a:t>  Resources facilitation  </a:t>
            </a:r>
          </a:p>
        </p:txBody>
      </p:sp>
      <p:sp>
        <p:nvSpPr>
          <p:cNvPr id="15370" name="Rectangle 21">
            <a:extLst>
              <a:ext uri="{FF2B5EF4-FFF2-40B4-BE49-F238E27FC236}">
                <a16:creationId xmlns:a16="http://schemas.microsoft.com/office/drawing/2014/main" id="{EACABC74-8B93-4977-09AC-40DE4776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4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Garamond" panose="02020404030301010803" pitchFamily="18" charset="0"/>
              </a:rPr>
              <a:t>Categories of Advocacy Practice </a:t>
            </a:r>
            <a:endParaRPr lang="en-US" altLang="en-US" sz="32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5371" name="Slide Number Placeholder 1">
            <a:extLst>
              <a:ext uri="{FF2B5EF4-FFF2-40B4-BE49-F238E27FC236}">
                <a16:creationId xmlns:a16="http://schemas.microsoft.com/office/drawing/2014/main" id="{0A889D7E-AD23-996A-7BA7-B11692BA6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645B49-5A77-4E06-9F87-5D41A3E70A68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Case: Widow’s Land Dispute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sz="3000"/>
              <a:t>A woman lost her husband and faced eviction from farmland</a:t>
            </a:r>
          </a:p>
          <a:p>
            <a:r>
              <a:rPr lang="en-GB" sz="3000"/>
              <a:t>Husband’s family claimed ownership under customary norms</a:t>
            </a:r>
          </a:p>
          <a:p>
            <a:r>
              <a:rPr lang="en-GB" sz="3000"/>
              <a:t>Widow risked losing her livelihood and economic security</a:t>
            </a:r>
          </a:p>
          <a:p>
            <a:r>
              <a:rPr lang="en-GB" sz="3000"/>
              <a:t>Case reflects broader structural gender inequalities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3400">
                <a:solidFill>
                  <a:srgbClr val="FFFFFF"/>
                </a:solidFill>
              </a:rPr>
              <a:t>Civil Society Intervention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t>Civil society partners supported community engagement</a:t>
            </a:r>
          </a:p>
          <a:p>
            <a:r>
              <a:t>WIMSAL mobilized local women and community members</a:t>
            </a:r>
          </a:p>
          <a:p>
            <a:r>
              <a:t>Legal literacy campaigns explained new land law</a:t>
            </a:r>
          </a:p>
          <a:p>
            <a:r>
              <a:t>Community land committees established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Advocacy Strategy 1: Legal Awareness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3DC3B8-CA20-2B41-5439-761359E16F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4.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655</Words>
  <Application>Microsoft Macintosh PowerPoint</Application>
  <PresentationFormat>On-screen Show (4:3)</PresentationFormat>
  <Paragraphs>157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Garamond</vt:lpstr>
      <vt:lpstr>Wingdings</vt:lpstr>
      <vt:lpstr>Office Theme</vt:lpstr>
      <vt:lpstr>Policy Advocacy in Practice</vt:lpstr>
      <vt:lpstr>Presentation Overview</vt:lpstr>
      <vt:lpstr>PowerPoint Presentation</vt:lpstr>
      <vt:lpstr>Land Governance in Sierra Leone</vt:lpstr>
      <vt:lpstr>Policy Context</vt:lpstr>
      <vt:lpstr>PowerPoint Presentation</vt:lpstr>
      <vt:lpstr>The Case: Widow’s Land Dispute</vt:lpstr>
      <vt:lpstr>Civil Society Intervention</vt:lpstr>
      <vt:lpstr>Advocacy Strategy 1: Legal Awareness</vt:lpstr>
      <vt:lpstr>Campaign </vt:lpstr>
      <vt:lpstr>Advocacy Strategy 2: Community Institutions</vt:lpstr>
      <vt:lpstr>Advocacy Strategy 3: Mediation and Social Pressure</vt:lpstr>
      <vt:lpstr>Advocacy Pathway</vt:lpstr>
      <vt:lpstr>PowerPoint Presentation</vt:lpstr>
      <vt:lpstr>Power Map of Key Actors</vt:lpstr>
      <vt:lpstr>Impact: Before vs After</vt:lpstr>
      <vt:lpstr>Policy Advocacy Outcomes</vt:lpstr>
      <vt:lpstr>Lessons for Policy Advocacy</vt:lpstr>
      <vt:lpstr>Implications for Future Advocacy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Varun Tumuluru</cp:lastModifiedBy>
  <cp:revision>3</cp:revision>
  <dcterms:created xsi:type="dcterms:W3CDTF">2013-01-27T09:14:16Z</dcterms:created>
  <dcterms:modified xsi:type="dcterms:W3CDTF">2026-03-11T06:03:39Z</dcterms:modified>
  <cp:category/>
</cp:coreProperties>
</file>