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6" r:id="rId2"/>
    <p:sldMasterId id="2147483697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Hind" panose="02000000000000000000" pitchFamily="2" charset="77"/>
      <p:regular r:id="rId26"/>
      <p:bold r:id="rId27"/>
    </p:embeddedFont>
    <p:embeddedFont>
      <p:font typeface="Montserrat" pitchFamily="2" charset="77"/>
      <p:regular r:id="rId28"/>
      <p:bold r:id="rId29"/>
      <p:italic r:id="rId30"/>
      <p:boldItalic r:id="rId31"/>
    </p:embeddedFont>
    <p:embeddedFont>
      <p:font typeface="Montserrat Medium" pitchFamily="2" charset="77"/>
      <p:regular r:id="rId32"/>
      <p:bold r:id="rId33"/>
      <p:italic r:id="rId34"/>
      <p:boldItalic r:id="rId35"/>
    </p:embeddedFont>
    <p:embeddedFont>
      <p:font typeface="Montserrat SemiBold" pitchFamily="2" charset="77"/>
      <p:regular r:id="rId36"/>
      <p:bold r:id="rId37"/>
      <p:italic r:id="rId38"/>
      <p:boldItalic r:id="rId39"/>
    </p:embeddedFont>
    <p:embeddedFont>
      <p:font typeface="Open Sans" panose="020B070603080402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94658"/>
  </p:normalViewPr>
  <p:slideViewPr>
    <p:cSldViewPr snapToGrid="0">
      <p:cViewPr varScale="1">
        <p:scale>
          <a:sx n="160" d="100"/>
          <a:sy n="160" d="100"/>
        </p:scale>
        <p:origin x="19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ce17536625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3ce1753662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ce17536625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ce17536625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ce17536625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ce17536625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ce20d26c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ce20d26c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cc8fcd1873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cc8fcd1873_0_4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Mieke - would you introduce this and then come back to it to explain it later</a:t>
            </a:r>
            <a:endParaRPr/>
          </a:p>
        </p:txBody>
      </p:sp>
      <p:sp>
        <p:nvSpPr>
          <p:cNvPr id="425" name="Google Shape;425;g3cc8fcd1873_0_4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ce17536625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ce17536625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ce17536625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ce17536625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ce17536625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ce17536625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ce17536625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ce17536625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ce17536625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ce17536625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ce17536625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ce17536625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ce17536625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ce17536625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ce17536625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ce17536625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ce825f49d5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ce825f49d5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ce17536625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ce17536625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ce1753662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ce1753662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ce1753662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ce1753662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jp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443"/>
            <a:ext cx="9144000" cy="514894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1" y="-5443"/>
            <a:ext cx="9144000" cy="5143500"/>
          </a:xfrm>
          <a:prstGeom prst="rect">
            <a:avLst/>
          </a:prstGeom>
          <a:solidFill>
            <a:schemeClr val="dk1">
              <a:alpha val="243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464367" y="797972"/>
            <a:ext cx="7150950" cy="10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2"/>
          </p:nvPr>
        </p:nvSpPr>
        <p:spPr>
          <a:xfrm>
            <a:off x="447575" y="2621387"/>
            <a:ext cx="7167600" cy="115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0" y="4524067"/>
            <a:ext cx="9144000" cy="619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14"/>
          <p:cNvGrpSpPr/>
          <p:nvPr/>
        </p:nvGrpSpPr>
        <p:grpSpPr>
          <a:xfrm>
            <a:off x="6431033" y="4695791"/>
            <a:ext cx="2084315" cy="315983"/>
            <a:chOff x="8574711" y="6261054"/>
            <a:chExt cx="2779086" cy="421310"/>
          </a:xfrm>
        </p:grpSpPr>
        <p:pic>
          <p:nvPicPr>
            <p:cNvPr id="76" name="Google Shape;7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89390" y="6368575"/>
              <a:ext cx="1364407" cy="24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14" descr="A close up of a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74711" y="6261054"/>
              <a:ext cx="1095407" cy="4213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" name="Google Shape;78;p14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79" name="Google Shape;79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" name="Google Shape;81;p14"/>
          <p:cNvPicPr preferRelativeResize="0"/>
          <p:nvPr/>
        </p:nvPicPr>
        <p:blipFill rotWithShape="1">
          <a:blip r:embed="rId7">
            <a:alphaModFix/>
          </a:blip>
          <a:srcRect l="18006"/>
          <a:stretch/>
        </p:blipFill>
        <p:spPr>
          <a:xfrm>
            <a:off x="3949350" y="4541550"/>
            <a:ext cx="5214995" cy="6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>
            <a:spLocks noGrp="1"/>
          </p:cNvSpPr>
          <p:nvPr>
            <p:ph type="pic" idx="2"/>
          </p:nvPr>
        </p:nvSpPr>
        <p:spPr>
          <a:xfrm>
            <a:off x="0" y="-1"/>
            <a:ext cx="3269025" cy="450967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3790950" y="771488"/>
            <a:ext cx="3445650" cy="3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4630"/>
              </a:buClr>
              <a:buSzPts val="2400"/>
              <a:buNone/>
              <a:defRPr sz="2400" b="1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3"/>
          </p:nvPr>
        </p:nvSpPr>
        <p:spPr>
          <a:xfrm>
            <a:off x="3790950" y="1426369"/>
            <a:ext cx="4851900" cy="275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p15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88" name="Google Shape;88;p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 descr="A picture containing tree, grass, outdoor, plan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603" cy="452406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/>
          <p:nvPr/>
        </p:nvSpPr>
        <p:spPr>
          <a:xfrm>
            <a:off x="0" y="0"/>
            <a:ext cx="9144000" cy="4530150"/>
          </a:xfrm>
          <a:prstGeom prst="rect">
            <a:avLst/>
          </a:prstGeom>
          <a:solidFill>
            <a:srgbClr val="145551">
              <a:alpha val="4745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464575" y="441288"/>
            <a:ext cx="6772050" cy="3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95" name="Google Shape;95;p16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96" name="Google Shape;96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" type="title">
  <p:cSld name="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ctrTitle"/>
          </p:nvPr>
        </p:nvSpPr>
        <p:spPr>
          <a:xfrm>
            <a:off x="2725595" y="481261"/>
            <a:ext cx="3692700" cy="55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SemiBold"/>
              <a:buNone/>
              <a:defRPr sz="33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912678" y="1299725"/>
            <a:ext cx="7318575" cy="308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2316892" y="2381765"/>
            <a:ext cx="138600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554315" y="771488"/>
            <a:ext cx="3445650" cy="3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4630"/>
              </a:buClr>
              <a:buSzPts val="2400"/>
              <a:buNone/>
              <a:defRPr sz="2400" b="1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2"/>
          </p:nvPr>
        </p:nvSpPr>
        <p:spPr>
          <a:xfrm>
            <a:off x="554315" y="1426369"/>
            <a:ext cx="4851900" cy="275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>
            <a:spLocks noGrp="1"/>
          </p:cNvSpPr>
          <p:nvPr>
            <p:ph type="pic" idx="3"/>
          </p:nvPr>
        </p:nvSpPr>
        <p:spPr>
          <a:xfrm>
            <a:off x="5879528" y="0"/>
            <a:ext cx="3264525" cy="45033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r="-120"/>
          <a:stretch/>
        </p:blipFill>
        <p:spPr>
          <a:xfrm>
            <a:off x="-1" y="-10885"/>
            <a:ext cx="9144001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/>
          <p:nvPr/>
        </p:nvSpPr>
        <p:spPr>
          <a:xfrm>
            <a:off x="0" y="3004457"/>
            <a:ext cx="9144000" cy="2139075"/>
          </a:xfrm>
          <a:prstGeom prst="rect">
            <a:avLst/>
          </a:prstGeom>
          <a:solidFill>
            <a:srgbClr val="0C46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-1" y="-10885"/>
            <a:ext cx="9144000" cy="3015450"/>
          </a:xfrm>
          <a:prstGeom prst="rect">
            <a:avLst/>
          </a:prstGeom>
          <a:solidFill>
            <a:schemeClr val="dk1">
              <a:alpha val="243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493276" y="3139365"/>
            <a:ext cx="8140725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 i="0" u="none" strike="noStrike" cap="none">
                <a:solidFill>
                  <a:srgbClr val="02AE5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cifor-icraf.org | globallandscapesforum.org | resilient-landscapes.org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Center for International Forestry Research and World Agroforestry (CIFOR-ICRAF) harnesses the power of trees, forests and agroforestry landscapes to address the most pressing global challenges of our time – biodiversity loss, climate change, food security, livelihoods and inequity. CIFOR and ICRAF are CGIAR Research Centers.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493276" y="1239112"/>
            <a:ext cx="8140725" cy="87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6354798" y="4533778"/>
            <a:ext cx="2278905" cy="363929"/>
            <a:chOff x="7708516" y="5787605"/>
            <a:chExt cx="3803405" cy="607383"/>
          </a:xfrm>
        </p:grpSpPr>
        <p:pic>
          <p:nvPicPr>
            <p:cNvPr id="113" name="Google Shape;113;p19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08516" y="5787605"/>
              <a:ext cx="1579197" cy="607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9" descr="Tex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r="-3359" b="-20627"/>
            <a:stretch/>
          </p:blipFill>
          <p:spPr>
            <a:xfrm>
              <a:off x="9684072" y="5919779"/>
              <a:ext cx="1827849" cy="3923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5" name="Google Shape;115;p19" descr="A black and whit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058" y="4287112"/>
            <a:ext cx="1533361" cy="64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/>
          <p:nvPr/>
        </p:nvSpPr>
        <p:spPr>
          <a:xfrm>
            <a:off x="0" y="0"/>
            <a:ext cx="9144000" cy="4530150"/>
          </a:xfrm>
          <a:prstGeom prst="rect">
            <a:avLst/>
          </a:prstGeom>
          <a:solidFill>
            <a:srgbClr val="0C46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464575" y="441288"/>
            <a:ext cx="6772050" cy="3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2AE55"/>
              </a:buClr>
              <a:buSzPts val="2400"/>
              <a:buNone/>
              <a:defRPr sz="2400" b="1">
                <a:solidFill>
                  <a:srgbClr val="02AE5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" name="Google Shape;120;p20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121" name="Google Shape;121;p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464575" y="441288"/>
            <a:ext cx="6772050" cy="3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4630"/>
              </a:buClr>
              <a:buSzPts val="2400"/>
              <a:buNone/>
              <a:defRPr sz="2400" b="1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2"/>
          </p:nvPr>
        </p:nvSpPr>
        <p:spPr>
          <a:xfrm>
            <a:off x="464575" y="1096168"/>
            <a:ext cx="8178075" cy="275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" name="Google Shape;127;p21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128" name="Google Shape;128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 descr="A tree with many branch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6995" b="8631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/>
          <p:nvPr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dk1">
              <a:alpha val="4275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2"/>
          <p:cNvSpPr/>
          <p:nvPr/>
        </p:nvSpPr>
        <p:spPr>
          <a:xfrm>
            <a:off x="0" y="4524067"/>
            <a:ext cx="9144000" cy="619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2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5" name="Google Shape;135;p22"/>
          <p:cNvGrpSpPr/>
          <p:nvPr/>
        </p:nvGrpSpPr>
        <p:grpSpPr>
          <a:xfrm>
            <a:off x="6431033" y="4695791"/>
            <a:ext cx="2084315" cy="315983"/>
            <a:chOff x="8574711" y="6261054"/>
            <a:chExt cx="2779086" cy="421310"/>
          </a:xfrm>
        </p:grpSpPr>
        <p:pic>
          <p:nvPicPr>
            <p:cNvPr id="136" name="Google Shape;136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89390" y="6368575"/>
              <a:ext cx="1364407" cy="24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2" descr="A close up of a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74711" y="6261054"/>
              <a:ext cx="1095407" cy="4213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464367" y="797972"/>
            <a:ext cx="7150950" cy="10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2"/>
          </p:nvPr>
        </p:nvSpPr>
        <p:spPr>
          <a:xfrm>
            <a:off x="447575" y="2621387"/>
            <a:ext cx="7167600" cy="115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40" name="Google Shape;140;p22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141" name="Google Shape;141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3" name="Google Shape;143;p22"/>
          <p:cNvPicPr preferRelativeResize="0"/>
          <p:nvPr/>
        </p:nvPicPr>
        <p:blipFill rotWithShape="1">
          <a:blip r:embed="rId7">
            <a:alphaModFix/>
          </a:blip>
          <a:srcRect l="18006"/>
          <a:stretch/>
        </p:blipFill>
        <p:spPr>
          <a:xfrm>
            <a:off x="3949350" y="4541550"/>
            <a:ext cx="5214995" cy="6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3" descr="A river surrounded by tre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7978"/>
          <a:stretch/>
        </p:blipFill>
        <p:spPr>
          <a:xfrm>
            <a:off x="-1" y="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/>
          <p:nvPr/>
        </p:nvSpPr>
        <p:spPr>
          <a:xfrm>
            <a:off x="-2" y="-1"/>
            <a:ext cx="9144000" cy="5143500"/>
          </a:xfrm>
          <a:prstGeom prst="rect">
            <a:avLst/>
          </a:prstGeom>
          <a:solidFill>
            <a:schemeClr val="dk1">
              <a:alpha val="243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3"/>
          <p:cNvSpPr/>
          <p:nvPr/>
        </p:nvSpPr>
        <p:spPr>
          <a:xfrm>
            <a:off x="0" y="4524067"/>
            <a:ext cx="9144000" cy="619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3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23"/>
          <p:cNvGrpSpPr/>
          <p:nvPr/>
        </p:nvGrpSpPr>
        <p:grpSpPr>
          <a:xfrm>
            <a:off x="6431033" y="4695791"/>
            <a:ext cx="2084315" cy="315983"/>
            <a:chOff x="8574711" y="6261054"/>
            <a:chExt cx="2779086" cy="421310"/>
          </a:xfrm>
        </p:grpSpPr>
        <p:pic>
          <p:nvPicPr>
            <p:cNvPr id="150" name="Google Shape;150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89390" y="6368575"/>
              <a:ext cx="1364407" cy="24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3" descr="A close up of a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74711" y="6261054"/>
              <a:ext cx="1095407" cy="4213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464367" y="797972"/>
            <a:ext cx="7150950" cy="10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2"/>
          </p:nvPr>
        </p:nvSpPr>
        <p:spPr>
          <a:xfrm>
            <a:off x="447575" y="2621387"/>
            <a:ext cx="7167600" cy="115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54" name="Google Shape;154;p23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155" name="Google Shape;155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7" name="Google Shape;157;p23"/>
          <p:cNvPicPr preferRelativeResize="0"/>
          <p:nvPr/>
        </p:nvPicPr>
        <p:blipFill rotWithShape="1">
          <a:blip r:embed="rId7">
            <a:alphaModFix/>
          </a:blip>
          <a:srcRect l="18006"/>
          <a:stretch/>
        </p:blipFill>
        <p:spPr>
          <a:xfrm>
            <a:off x="3949350" y="4541550"/>
            <a:ext cx="5214995" cy="6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4" descr="Aerial view of a farm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1552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/>
          <p:nvPr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dk1">
              <a:alpha val="243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4"/>
          <p:cNvSpPr/>
          <p:nvPr/>
        </p:nvSpPr>
        <p:spPr>
          <a:xfrm>
            <a:off x="0" y="4524067"/>
            <a:ext cx="9144000" cy="619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4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" name="Google Shape;163;p24"/>
          <p:cNvGrpSpPr/>
          <p:nvPr/>
        </p:nvGrpSpPr>
        <p:grpSpPr>
          <a:xfrm>
            <a:off x="6431033" y="4695791"/>
            <a:ext cx="2084315" cy="315983"/>
            <a:chOff x="8574711" y="6261054"/>
            <a:chExt cx="2779086" cy="421310"/>
          </a:xfrm>
        </p:grpSpPr>
        <p:pic>
          <p:nvPicPr>
            <p:cNvPr id="164" name="Google Shape;164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89390" y="6368575"/>
              <a:ext cx="1364407" cy="24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4" descr="A close up of a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74711" y="6261054"/>
              <a:ext cx="1095407" cy="4213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464367" y="797972"/>
            <a:ext cx="7150950" cy="10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2"/>
          </p:nvPr>
        </p:nvSpPr>
        <p:spPr>
          <a:xfrm>
            <a:off x="447575" y="2621387"/>
            <a:ext cx="7167600" cy="115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68" name="Google Shape;168;p24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169" name="Google Shape;169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 descr="Close-up of a tree trun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-146" t="4103" r="19102" b="17588"/>
          <a:stretch/>
        </p:blipFill>
        <p:spPr>
          <a:xfrm>
            <a:off x="-16783" y="-24625"/>
            <a:ext cx="9143020" cy="516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/>
          <p:nvPr/>
        </p:nvSpPr>
        <p:spPr>
          <a:xfrm>
            <a:off x="-17761" y="-24626"/>
            <a:ext cx="9144000" cy="5143500"/>
          </a:xfrm>
          <a:prstGeom prst="rect">
            <a:avLst/>
          </a:prstGeom>
          <a:solidFill>
            <a:schemeClr val="dk1">
              <a:alpha val="243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5"/>
          <p:cNvSpPr/>
          <p:nvPr/>
        </p:nvSpPr>
        <p:spPr>
          <a:xfrm>
            <a:off x="0" y="4524067"/>
            <a:ext cx="9144000" cy="619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5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" name="Google Shape;176;p25"/>
          <p:cNvGrpSpPr/>
          <p:nvPr/>
        </p:nvGrpSpPr>
        <p:grpSpPr>
          <a:xfrm>
            <a:off x="6431033" y="4695791"/>
            <a:ext cx="2084315" cy="315983"/>
            <a:chOff x="8574711" y="6261054"/>
            <a:chExt cx="2779086" cy="421310"/>
          </a:xfrm>
        </p:grpSpPr>
        <p:pic>
          <p:nvPicPr>
            <p:cNvPr id="177" name="Google Shape;177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89390" y="6368575"/>
              <a:ext cx="1364407" cy="24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5" descr="A close up of a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74711" y="6261054"/>
              <a:ext cx="1095407" cy="4213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p25"/>
          <p:cNvSpPr txBox="1">
            <a:spLocks noGrp="1"/>
          </p:cNvSpPr>
          <p:nvPr>
            <p:ph type="body" idx="1"/>
          </p:nvPr>
        </p:nvSpPr>
        <p:spPr>
          <a:xfrm>
            <a:off x="464367" y="797972"/>
            <a:ext cx="7150950" cy="10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body" idx="2"/>
          </p:nvPr>
        </p:nvSpPr>
        <p:spPr>
          <a:xfrm>
            <a:off x="447575" y="2621387"/>
            <a:ext cx="7167600" cy="115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81" name="Google Shape;181;p25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182" name="Google Shape;182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 descr="A picture containing vegetab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452486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/>
          <p:nvPr/>
        </p:nvSpPr>
        <p:spPr>
          <a:xfrm>
            <a:off x="0" y="0"/>
            <a:ext cx="9144000" cy="4530150"/>
          </a:xfrm>
          <a:prstGeom prst="rect">
            <a:avLst/>
          </a:prstGeom>
          <a:solidFill>
            <a:srgbClr val="145551">
              <a:alpha val="5255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6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1"/>
          </p:nvPr>
        </p:nvSpPr>
        <p:spPr>
          <a:xfrm>
            <a:off x="464575" y="441288"/>
            <a:ext cx="6772050" cy="3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89" name="Google Shape;189;p26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190" name="Google Shape;190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7" descr="A picture containing tree, outdoor, plant, fores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3810"/>
            <a:ext cx="9150785" cy="451398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/>
          <p:nvPr/>
        </p:nvSpPr>
        <p:spPr>
          <a:xfrm>
            <a:off x="0" y="0"/>
            <a:ext cx="9144000" cy="4530150"/>
          </a:xfrm>
          <a:prstGeom prst="rect">
            <a:avLst/>
          </a:prstGeom>
          <a:solidFill>
            <a:srgbClr val="145551">
              <a:alpha val="4431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7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7"/>
          <p:cNvSpPr txBox="1">
            <a:spLocks noGrp="1"/>
          </p:cNvSpPr>
          <p:nvPr>
            <p:ph type="body" idx="1"/>
          </p:nvPr>
        </p:nvSpPr>
        <p:spPr>
          <a:xfrm>
            <a:off x="464575" y="441288"/>
            <a:ext cx="6772050" cy="3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97" name="Google Shape;197;p27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198" name="Google Shape;198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 descr="A tree in a field with a sunset in th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33896" r="27709" b="25412"/>
          <a:stretch/>
        </p:blipFill>
        <p:spPr>
          <a:xfrm>
            <a:off x="0" y="0"/>
            <a:ext cx="9144000" cy="301108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>
            <a:off x="0" y="3004457"/>
            <a:ext cx="9144000" cy="2139075"/>
          </a:xfrm>
          <a:prstGeom prst="rect">
            <a:avLst/>
          </a:prstGeom>
          <a:solidFill>
            <a:srgbClr val="0C46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8"/>
          <p:cNvSpPr/>
          <p:nvPr/>
        </p:nvSpPr>
        <p:spPr>
          <a:xfrm>
            <a:off x="1" y="0"/>
            <a:ext cx="9144000" cy="3015450"/>
          </a:xfrm>
          <a:prstGeom prst="rect">
            <a:avLst/>
          </a:prstGeom>
          <a:solidFill>
            <a:schemeClr val="dk1">
              <a:alpha val="243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493276" y="3139365"/>
            <a:ext cx="8140725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 i="0" u="none" strike="noStrike" cap="none">
                <a:solidFill>
                  <a:srgbClr val="02AE5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cifor-icraf.org | globallandscapesforum.org | resilient-landscapes.org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Center for International Forestry Research and World Agroforestry (CIFOR-ICRAF) harnesses the power of trees, forests and agroforestry landscapes to address the most pressing global challenges of our time – biodiversity loss, climate change, food security, livelihoods and inequity. CIFOR and ICRAF are CGIAR Research Centers.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8"/>
          <p:cNvSpPr txBox="1">
            <a:spLocks noGrp="1"/>
          </p:cNvSpPr>
          <p:nvPr>
            <p:ph type="body" idx="1"/>
          </p:nvPr>
        </p:nvSpPr>
        <p:spPr>
          <a:xfrm>
            <a:off x="493276" y="1239112"/>
            <a:ext cx="8140725" cy="87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206" name="Google Shape;206;p28"/>
          <p:cNvGrpSpPr/>
          <p:nvPr/>
        </p:nvGrpSpPr>
        <p:grpSpPr>
          <a:xfrm>
            <a:off x="6354798" y="4533778"/>
            <a:ext cx="2278905" cy="363929"/>
            <a:chOff x="7708516" y="5787605"/>
            <a:chExt cx="3803405" cy="607383"/>
          </a:xfrm>
        </p:grpSpPr>
        <p:pic>
          <p:nvPicPr>
            <p:cNvPr id="207" name="Google Shape;207;p28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08516" y="5787605"/>
              <a:ext cx="1579197" cy="607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28" descr="Tex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r="-3359" b="-20627"/>
            <a:stretch/>
          </p:blipFill>
          <p:spPr>
            <a:xfrm>
              <a:off x="9684072" y="5919779"/>
              <a:ext cx="1827849" cy="3923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" name="Google Shape;209;p28" descr="A black and whit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058" y="4287112"/>
            <a:ext cx="1533361" cy="64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9" descr="A close-up of a roc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00" t="8420" r="-100" b="-8420"/>
          <a:stretch/>
        </p:blipFill>
        <p:spPr>
          <a:xfrm>
            <a:off x="0" y="599"/>
            <a:ext cx="9144000" cy="51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/>
          <p:nvPr/>
        </p:nvSpPr>
        <p:spPr>
          <a:xfrm>
            <a:off x="0" y="3004457"/>
            <a:ext cx="9144000" cy="2139075"/>
          </a:xfrm>
          <a:prstGeom prst="rect">
            <a:avLst/>
          </a:prstGeom>
          <a:solidFill>
            <a:srgbClr val="0C46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-8392" y="0"/>
            <a:ext cx="9144000" cy="3003750"/>
          </a:xfrm>
          <a:prstGeom prst="rect">
            <a:avLst/>
          </a:prstGeom>
          <a:solidFill>
            <a:schemeClr val="dk1">
              <a:alpha val="243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9"/>
          <p:cNvSpPr txBox="1"/>
          <p:nvPr/>
        </p:nvSpPr>
        <p:spPr>
          <a:xfrm>
            <a:off x="493276" y="3139365"/>
            <a:ext cx="8140725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 i="0" u="none" strike="noStrike" cap="none">
                <a:solidFill>
                  <a:srgbClr val="02AE5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cifor-icraf.org | globallandscapesforum.org | resilient-landscapes.org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Center for International Forestry Research and World Agroforestry (CIFOR-ICRAF) harnesses the power of trees, forests and agroforestry landscapes to address the most pressing global challenges of our time – biodiversity loss, climate change, food security, livelihoods and inequity. CIFOR and ICRAF are CGIAR Research Centers.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9"/>
          <p:cNvSpPr txBox="1">
            <a:spLocks noGrp="1"/>
          </p:cNvSpPr>
          <p:nvPr>
            <p:ph type="body" idx="1"/>
          </p:nvPr>
        </p:nvSpPr>
        <p:spPr>
          <a:xfrm>
            <a:off x="493276" y="1239112"/>
            <a:ext cx="8140725" cy="87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216" name="Google Shape;216;p29"/>
          <p:cNvGrpSpPr/>
          <p:nvPr/>
        </p:nvGrpSpPr>
        <p:grpSpPr>
          <a:xfrm>
            <a:off x="6354798" y="4533778"/>
            <a:ext cx="2278905" cy="363929"/>
            <a:chOff x="7708516" y="5787605"/>
            <a:chExt cx="3803405" cy="607383"/>
          </a:xfrm>
        </p:grpSpPr>
        <p:pic>
          <p:nvPicPr>
            <p:cNvPr id="217" name="Google Shape;217;p29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08516" y="5787605"/>
              <a:ext cx="1579197" cy="607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29" descr="Tex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r="-3359" b="-20627"/>
            <a:stretch/>
          </p:blipFill>
          <p:spPr>
            <a:xfrm>
              <a:off x="9684072" y="5919779"/>
              <a:ext cx="1827849" cy="3923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9" name="Google Shape;219;p29" descr="A black and whit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058" y="4287112"/>
            <a:ext cx="1533361" cy="64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3_Content with Ca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0" descr="A rock with a face carved into it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 l="-180" t="26592" r="180" b="21286"/>
          <a:stretch/>
        </p:blipFill>
        <p:spPr>
          <a:xfrm>
            <a:off x="-16783" y="-44770"/>
            <a:ext cx="9160781" cy="318413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/>
          <p:nvPr/>
        </p:nvSpPr>
        <p:spPr>
          <a:xfrm>
            <a:off x="0" y="3004457"/>
            <a:ext cx="9144000" cy="2139075"/>
          </a:xfrm>
          <a:prstGeom prst="rect">
            <a:avLst/>
          </a:prstGeom>
          <a:solidFill>
            <a:srgbClr val="0C46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0"/>
          <p:cNvSpPr/>
          <p:nvPr/>
        </p:nvSpPr>
        <p:spPr>
          <a:xfrm>
            <a:off x="-8393" y="-78340"/>
            <a:ext cx="9144000" cy="3015450"/>
          </a:xfrm>
          <a:prstGeom prst="rect">
            <a:avLst/>
          </a:prstGeom>
          <a:solidFill>
            <a:schemeClr val="dk1">
              <a:alpha val="243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0"/>
          <p:cNvSpPr txBox="1"/>
          <p:nvPr/>
        </p:nvSpPr>
        <p:spPr>
          <a:xfrm>
            <a:off x="493276" y="3139365"/>
            <a:ext cx="8140725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 i="0" u="none" strike="noStrike" cap="none">
                <a:solidFill>
                  <a:srgbClr val="02AE5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cifor-icraf.org | globallandscapesforum.org | resilient-landscapes.org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Center for International Forestry Research and World Agroforestry (CIFOR-ICRAF) harnesses the power of trees, forests and agroforestry landscapes to address the most pressing global challenges of our time – biodiversity loss, climate change, food security, livelihoods and inequity. CIFOR and ICRAF are CGIAR Research Centers.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0"/>
          <p:cNvSpPr txBox="1">
            <a:spLocks noGrp="1"/>
          </p:cNvSpPr>
          <p:nvPr>
            <p:ph type="body" idx="1"/>
          </p:nvPr>
        </p:nvSpPr>
        <p:spPr>
          <a:xfrm>
            <a:off x="493276" y="1239112"/>
            <a:ext cx="8140725" cy="87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226" name="Google Shape;226;p30"/>
          <p:cNvGrpSpPr/>
          <p:nvPr/>
        </p:nvGrpSpPr>
        <p:grpSpPr>
          <a:xfrm>
            <a:off x="6354798" y="4533778"/>
            <a:ext cx="2278905" cy="363929"/>
            <a:chOff x="7708516" y="5787605"/>
            <a:chExt cx="3803405" cy="607383"/>
          </a:xfrm>
        </p:grpSpPr>
        <p:pic>
          <p:nvPicPr>
            <p:cNvPr id="227" name="Google Shape;227;p30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08516" y="5787605"/>
              <a:ext cx="1579197" cy="607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30" descr="Tex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r="-3359" b="-20627"/>
            <a:stretch/>
          </p:blipFill>
          <p:spPr>
            <a:xfrm>
              <a:off x="9684072" y="5919779"/>
              <a:ext cx="1827849" cy="3923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30" descr="A black and whit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058" y="4287112"/>
            <a:ext cx="1533361" cy="64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 with Caption">
  <p:cSld name="4_Content with Caption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 descr="A sprinkler spraying water on plant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-520" t="25124" r="520" b="24417"/>
          <a:stretch/>
        </p:blipFill>
        <p:spPr>
          <a:xfrm>
            <a:off x="-47913" y="-77260"/>
            <a:ext cx="9191911" cy="308171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/>
          <p:nvPr/>
        </p:nvSpPr>
        <p:spPr>
          <a:xfrm>
            <a:off x="0" y="3004457"/>
            <a:ext cx="9144000" cy="2139075"/>
          </a:xfrm>
          <a:prstGeom prst="rect">
            <a:avLst/>
          </a:prstGeom>
          <a:solidFill>
            <a:srgbClr val="0C46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1"/>
          <p:cNvSpPr/>
          <p:nvPr/>
        </p:nvSpPr>
        <p:spPr>
          <a:xfrm>
            <a:off x="1" y="-44073"/>
            <a:ext cx="9144000" cy="3015450"/>
          </a:xfrm>
          <a:prstGeom prst="rect">
            <a:avLst/>
          </a:prstGeom>
          <a:solidFill>
            <a:schemeClr val="dk1">
              <a:alpha val="243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1"/>
          <p:cNvSpPr txBox="1"/>
          <p:nvPr/>
        </p:nvSpPr>
        <p:spPr>
          <a:xfrm>
            <a:off x="493276" y="3139365"/>
            <a:ext cx="8140725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 i="0" u="none" strike="noStrike" cap="none">
                <a:solidFill>
                  <a:srgbClr val="02AE5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cifor-icraf.org | globallandscapesforum.org | resilient-landscapes.org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Center for International Forestry Research and World Agroforestry (CIFOR-ICRAF) harnesses the power of trees, forests and agroforestry landscapes to address the most pressing global challenges of our time – biodiversity loss, climate change, food security, livelihoods and inequity. CIFOR and ICRAF are CGIAR Research Centers.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1"/>
          <p:cNvSpPr txBox="1">
            <a:spLocks noGrp="1"/>
          </p:cNvSpPr>
          <p:nvPr>
            <p:ph type="body" idx="1"/>
          </p:nvPr>
        </p:nvSpPr>
        <p:spPr>
          <a:xfrm>
            <a:off x="493276" y="1239112"/>
            <a:ext cx="8140725" cy="87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236" name="Google Shape;236;p31"/>
          <p:cNvGrpSpPr/>
          <p:nvPr/>
        </p:nvGrpSpPr>
        <p:grpSpPr>
          <a:xfrm>
            <a:off x="6354798" y="4533778"/>
            <a:ext cx="2278905" cy="363929"/>
            <a:chOff x="7708516" y="5787605"/>
            <a:chExt cx="3803405" cy="607383"/>
          </a:xfrm>
        </p:grpSpPr>
        <p:pic>
          <p:nvPicPr>
            <p:cNvPr id="237" name="Google Shape;237;p31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08516" y="5787605"/>
              <a:ext cx="1579197" cy="607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31" descr="Tex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r="-3359" b="-20627"/>
            <a:stretch/>
          </p:blipFill>
          <p:spPr>
            <a:xfrm>
              <a:off x="9684072" y="5919779"/>
              <a:ext cx="1827849" cy="3923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9" name="Google Shape;239;p31" descr="A black and whit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058" y="4287112"/>
            <a:ext cx="1533361" cy="64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767328"/>
            <a:ext cx="9144000" cy="137617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2"/>
          <p:cNvSpPr/>
          <p:nvPr/>
        </p:nvSpPr>
        <p:spPr>
          <a:xfrm>
            <a:off x="0" y="4524067"/>
            <a:ext cx="9144000" cy="619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2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464575" y="272320"/>
            <a:ext cx="8178750" cy="54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2"/>
          <p:cNvSpPr txBox="1">
            <a:spLocks noGrp="1"/>
          </p:cNvSpPr>
          <p:nvPr>
            <p:ph type="body" idx="1"/>
          </p:nvPr>
        </p:nvSpPr>
        <p:spPr>
          <a:xfrm>
            <a:off x="464575" y="932260"/>
            <a:ext cx="8178750" cy="234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246" name="Google Shape;246;p32"/>
          <p:cNvGrpSpPr/>
          <p:nvPr/>
        </p:nvGrpSpPr>
        <p:grpSpPr>
          <a:xfrm>
            <a:off x="613190" y="4454788"/>
            <a:ext cx="1323983" cy="576665"/>
            <a:chOff x="817586" y="5939717"/>
            <a:chExt cx="1765311" cy="768887"/>
          </a:xfrm>
        </p:grpSpPr>
        <p:pic>
          <p:nvPicPr>
            <p:cNvPr id="247" name="Google Shape;247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9" name="Google Shape;249;p32"/>
          <p:cNvPicPr preferRelativeResize="0"/>
          <p:nvPr/>
        </p:nvPicPr>
        <p:blipFill rotWithShape="1">
          <a:blip r:embed="rId5">
            <a:alphaModFix/>
          </a:blip>
          <a:srcRect l="18006"/>
          <a:stretch/>
        </p:blipFill>
        <p:spPr>
          <a:xfrm>
            <a:off x="3949350" y="4541550"/>
            <a:ext cx="5214995" cy="6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Section Header">
  <p:cSld name="55_Section Header">
    <p:bg>
      <p:bgPr>
        <a:solidFill>
          <a:srgbClr val="8CC02F">
            <a:alpha val="18430"/>
          </a:srgbClr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>
            <a:spLocks noGrp="1"/>
          </p:cNvSpPr>
          <p:nvPr>
            <p:ph type="body" idx="1"/>
          </p:nvPr>
        </p:nvSpPr>
        <p:spPr>
          <a:xfrm>
            <a:off x="464575" y="441288"/>
            <a:ext cx="6772050" cy="3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4630"/>
              </a:buClr>
              <a:buSzPts val="2400"/>
              <a:buNone/>
              <a:defRPr sz="2400" b="1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body" idx="2"/>
          </p:nvPr>
        </p:nvSpPr>
        <p:spPr>
          <a:xfrm>
            <a:off x="464575" y="1096168"/>
            <a:ext cx="8178075" cy="275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34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6" name="Google Shape;256;p34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257" name="Google Shape;257;p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Hind"/>
              <a:buChar char="■"/>
              <a:defRPr>
                <a:latin typeface="Hind"/>
                <a:ea typeface="Hind"/>
                <a:cs typeface="Hind"/>
                <a:sym typeface="Hind"/>
              </a:defRPr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6_Title and Content">
  <p:cSld name="246_Title and Content">
    <p:bg>
      <p:bgPr>
        <a:solidFill>
          <a:srgbClr val="BED67B">
            <a:alpha val="28630"/>
          </a:srgbClr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8"/>
          <p:cNvPicPr preferRelativeResize="0"/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0" y="10715"/>
            <a:ext cx="9144001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38"/>
          <p:cNvCxnSpPr/>
          <p:nvPr/>
        </p:nvCxnSpPr>
        <p:spPr>
          <a:xfrm>
            <a:off x="0" y="4996760"/>
            <a:ext cx="8201025" cy="0"/>
          </a:xfrm>
          <a:prstGeom prst="straightConnector1">
            <a:avLst/>
          </a:prstGeom>
          <a:noFill/>
          <a:ln w="9525" cap="flat" cmpd="sng">
            <a:solidFill>
              <a:srgbClr val="EF804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0" name="Google Shape;270;p38"/>
          <p:cNvSpPr/>
          <p:nvPr/>
        </p:nvSpPr>
        <p:spPr>
          <a:xfrm>
            <a:off x="0" y="0"/>
            <a:ext cx="9144000" cy="146700"/>
          </a:xfrm>
          <a:prstGeom prst="rect">
            <a:avLst/>
          </a:prstGeom>
          <a:solidFill>
            <a:srgbClr val="EF804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8574" y="4501622"/>
            <a:ext cx="703062" cy="55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with bullets">
  <p:cSld name="Text slide with bulle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491642" y="172641"/>
            <a:ext cx="8442900" cy="6297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500" tIns="0" rIns="68575" bIns="243000" anchor="t" anchorCtr="0">
            <a:sp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body" idx="1"/>
          </p:nvPr>
        </p:nvSpPr>
        <p:spPr>
          <a:xfrm>
            <a:off x="421200" y="1376437"/>
            <a:ext cx="8521200" cy="30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>
              <a:lnSpc>
                <a:spcPct val="138888"/>
              </a:lnSpc>
              <a:spcBef>
                <a:spcPts val="9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636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900"/>
              <a:buChar char="•"/>
              <a:defRPr/>
            </a:lvl2pPr>
            <a:lvl3pPr marL="1371600" lvl="2" indent="-330200" algn="l">
              <a:lnSpc>
                <a:spcPct val="138888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/>
            </a:lvl3pPr>
            <a:lvl4pPr marL="1828800" lvl="3" indent="-330200" algn="l">
              <a:lnSpc>
                <a:spcPct val="138888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/>
            </a:lvl4pPr>
            <a:lvl5pPr marL="2286000" lvl="4" indent="-330200" algn="l">
              <a:lnSpc>
                <a:spcPct val="138888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 type="obj">
  <p:cSld name="OBJEC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>
            <a:spLocks noGrp="1"/>
          </p:cNvSpPr>
          <p:nvPr>
            <p:ph type="title"/>
          </p:nvPr>
        </p:nvSpPr>
        <p:spPr>
          <a:xfrm>
            <a:off x="491642" y="172641"/>
            <a:ext cx="8442900" cy="6297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500" tIns="0" rIns="68575" bIns="243000" anchor="t" anchorCtr="0">
            <a:sp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0"/>
          <p:cNvSpPr txBox="1">
            <a:spLocks noGrp="1"/>
          </p:cNvSpPr>
          <p:nvPr>
            <p:ph type="body" idx="1"/>
          </p:nvPr>
        </p:nvSpPr>
        <p:spPr>
          <a:xfrm>
            <a:off x="421200" y="1382400"/>
            <a:ext cx="8521200" cy="30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>
              <a:lnSpc>
                <a:spcPct val="138888"/>
              </a:lnSpc>
              <a:spcBef>
                <a:spcPts val="9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30200" algn="l">
              <a:lnSpc>
                <a:spcPct val="138888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marL="1371600" lvl="2" indent="-330200" algn="l">
              <a:lnSpc>
                <a:spcPct val="138888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/>
            </a:lvl3pPr>
            <a:lvl4pPr marL="1828800" lvl="3" indent="-330200" algn="l">
              <a:lnSpc>
                <a:spcPct val="138888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/>
            </a:lvl4pPr>
            <a:lvl5pPr marL="2286000" lvl="4" indent="-330200" algn="l">
              <a:lnSpc>
                <a:spcPct val="138888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/>
          <p:nvPr/>
        </p:nvSpPr>
        <p:spPr>
          <a:xfrm>
            <a:off x="2316892" y="2381765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7" name="Google Shape;287;p42" descr="A black background with green text and number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7127" y="1126326"/>
            <a:ext cx="6129746" cy="306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 descr="A close-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557"/>
            <a:ext cx="3851414" cy="55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2" descr="A logo with a person and a leaf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23001" b="24983"/>
          <a:stretch/>
        </p:blipFill>
        <p:spPr>
          <a:xfrm>
            <a:off x="3781457" y="394557"/>
            <a:ext cx="1072280" cy="557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 type="title">
  <p:cSld name="TITL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 SemiBold"/>
              <a:buNone/>
              <a:defRPr sz="45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3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3" name="Google Shape;293;p43"/>
          <p:cNvSpPr txBox="1">
            <a:spLocks noGrp="1"/>
          </p:cNvSpPr>
          <p:nvPr>
            <p:ph type="dt" idx="10"/>
          </p:nvPr>
        </p:nvSpPr>
        <p:spPr>
          <a:xfrm>
            <a:off x="628650" y="458744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3"/>
          <p:cNvSpPr txBox="1"/>
          <p:nvPr/>
        </p:nvSpPr>
        <p:spPr>
          <a:xfrm>
            <a:off x="2316892" y="2381765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5" name="Google Shape;295;p43" descr="A black background with green text and number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926" y="41672"/>
            <a:ext cx="2538118" cy="126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 descr="A close-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0264" y="4445866"/>
            <a:ext cx="3851414" cy="55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3" descr="A logo with a person and a leaf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23001" b="24983"/>
          <a:stretch/>
        </p:blipFill>
        <p:spPr>
          <a:xfrm>
            <a:off x="8071721" y="4445866"/>
            <a:ext cx="1072280" cy="557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4" descr="A white background with black and white cloud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10374" b="10374"/>
          <a:stretch/>
        </p:blipFill>
        <p:spPr>
          <a:xfrm>
            <a:off x="-1" y="-1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4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 SemiBold"/>
              <a:buNone/>
              <a:defRPr sz="45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4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02" name="Google Shape;302;p44"/>
          <p:cNvSpPr txBox="1">
            <a:spLocks noGrp="1"/>
          </p:cNvSpPr>
          <p:nvPr>
            <p:ph type="dt" idx="10"/>
          </p:nvPr>
        </p:nvSpPr>
        <p:spPr>
          <a:xfrm>
            <a:off x="628650" y="458744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4"/>
          <p:cNvSpPr txBox="1"/>
          <p:nvPr/>
        </p:nvSpPr>
        <p:spPr>
          <a:xfrm>
            <a:off x="2316892" y="2381765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4" name="Google Shape;304;p44" descr="A black background with green text and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926" y="41672"/>
            <a:ext cx="2538118" cy="126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4" descr="A close-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0264" y="4445866"/>
            <a:ext cx="3851414" cy="55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4" descr="A logo with a person and a leaf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t="23001" b="24983"/>
          <a:stretch/>
        </p:blipFill>
        <p:spPr>
          <a:xfrm>
            <a:off x="8071721" y="4445866"/>
            <a:ext cx="1072280" cy="557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 txBox="1">
            <a:spLocks noGrp="1"/>
          </p:cNvSpPr>
          <p:nvPr>
            <p:ph type="ctrTitle"/>
          </p:nvPr>
        </p:nvSpPr>
        <p:spPr>
          <a:xfrm>
            <a:off x="2725595" y="481261"/>
            <a:ext cx="36927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SemiBold"/>
              <a:buNone/>
              <a:defRPr sz="33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5"/>
          <p:cNvSpPr txBox="1">
            <a:spLocks noGrp="1"/>
          </p:cNvSpPr>
          <p:nvPr>
            <p:ph type="subTitle" idx="1"/>
          </p:nvPr>
        </p:nvSpPr>
        <p:spPr>
          <a:xfrm>
            <a:off x="912678" y="1299725"/>
            <a:ext cx="7318500" cy="30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5"/>
          <p:cNvSpPr txBox="1"/>
          <p:nvPr/>
        </p:nvSpPr>
        <p:spPr>
          <a:xfrm>
            <a:off x="2316892" y="2381765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1" name="Google Shape;311;p45" descr="A black background with green text and number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97865"/>
            <a:ext cx="1459414" cy="729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"/>
          <p:cNvSpPr txBox="1">
            <a:spLocks noGrp="1"/>
          </p:cNvSpPr>
          <p:nvPr>
            <p:ph type="ctrTitle"/>
          </p:nvPr>
        </p:nvSpPr>
        <p:spPr>
          <a:xfrm>
            <a:off x="2695989" y="400371"/>
            <a:ext cx="3752100" cy="5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SemiBold"/>
              <a:buNone/>
              <a:defRPr sz="33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6"/>
          <p:cNvSpPr txBox="1"/>
          <p:nvPr/>
        </p:nvSpPr>
        <p:spPr>
          <a:xfrm>
            <a:off x="2316892" y="2381765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5" name="Google Shape;315;p46"/>
          <p:cNvSpPr txBox="1">
            <a:spLocks noGrp="1"/>
          </p:cNvSpPr>
          <p:nvPr>
            <p:ph type="body" idx="1"/>
          </p:nvPr>
        </p:nvSpPr>
        <p:spPr>
          <a:xfrm>
            <a:off x="1089207" y="1459351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16" name="Google Shape;316;p46"/>
          <p:cNvSpPr txBox="1">
            <a:spLocks noGrp="1"/>
          </p:cNvSpPr>
          <p:nvPr>
            <p:ph type="body" idx="2"/>
          </p:nvPr>
        </p:nvSpPr>
        <p:spPr>
          <a:xfrm>
            <a:off x="5105615" y="1459351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317" name="Google Shape;317;p46" descr="A black background with green text and number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97865"/>
            <a:ext cx="1459414" cy="729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>
            <a:spLocks noGrp="1"/>
          </p:cNvSpPr>
          <p:nvPr>
            <p:ph type="ctrTitle"/>
          </p:nvPr>
        </p:nvSpPr>
        <p:spPr>
          <a:xfrm>
            <a:off x="240601" y="634531"/>
            <a:ext cx="3817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SemiBold"/>
              <a:buNone/>
              <a:defRPr sz="33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7"/>
          <p:cNvSpPr txBox="1">
            <a:spLocks noGrp="1"/>
          </p:cNvSpPr>
          <p:nvPr>
            <p:ph type="body" idx="1"/>
          </p:nvPr>
        </p:nvSpPr>
        <p:spPr>
          <a:xfrm>
            <a:off x="4274248" y="634531"/>
            <a:ext cx="4629300" cy="3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21" name="Google Shape;321;p47"/>
          <p:cNvSpPr txBox="1">
            <a:spLocks noGrp="1"/>
          </p:cNvSpPr>
          <p:nvPr>
            <p:ph type="body" idx="2"/>
          </p:nvPr>
        </p:nvSpPr>
        <p:spPr>
          <a:xfrm>
            <a:off x="240601" y="1445201"/>
            <a:ext cx="3817200" cy="30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322" name="Google Shape;322;p47" descr="A black background with green text and number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97865"/>
            <a:ext cx="1459414" cy="729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ctrTitle"/>
          </p:nvPr>
        </p:nvSpPr>
        <p:spPr>
          <a:xfrm>
            <a:off x="4778264" y="862834"/>
            <a:ext cx="3817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SemiBold"/>
              <a:buNone/>
              <a:defRPr sz="33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48"/>
          <p:cNvSpPr txBox="1">
            <a:spLocks noGrp="1"/>
          </p:cNvSpPr>
          <p:nvPr>
            <p:ph type="body" idx="1"/>
          </p:nvPr>
        </p:nvSpPr>
        <p:spPr>
          <a:xfrm>
            <a:off x="583024" y="862835"/>
            <a:ext cx="3531300" cy="3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26" name="Google Shape;326;p48"/>
          <p:cNvSpPr txBox="1">
            <a:spLocks noGrp="1"/>
          </p:cNvSpPr>
          <p:nvPr>
            <p:ph type="body" idx="2"/>
          </p:nvPr>
        </p:nvSpPr>
        <p:spPr>
          <a:xfrm>
            <a:off x="4778264" y="1554038"/>
            <a:ext cx="3817200" cy="3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327" name="Google Shape;327;p48" descr="A black background with green text and number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97865"/>
            <a:ext cx="1459414" cy="729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9"/>
          <p:cNvSpPr txBox="1">
            <a:spLocks noGrp="1"/>
          </p:cNvSpPr>
          <p:nvPr>
            <p:ph type="ctrTitle"/>
          </p:nvPr>
        </p:nvSpPr>
        <p:spPr>
          <a:xfrm>
            <a:off x="912678" y="715001"/>
            <a:ext cx="73185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SemiBold"/>
              <a:buNone/>
              <a:defRPr sz="33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9"/>
          <p:cNvSpPr txBox="1">
            <a:spLocks noGrp="1"/>
          </p:cNvSpPr>
          <p:nvPr>
            <p:ph type="subTitle" idx="1"/>
          </p:nvPr>
        </p:nvSpPr>
        <p:spPr>
          <a:xfrm>
            <a:off x="912678" y="1540727"/>
            <a:ext cx="7318500" cy="25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331" name="Google Shape;331;p49" descr="A black background with green text and number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97865"/>
            <a:ext cx="1459414" cy="729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0"/>
          <p:cNvSpPr txBox="1">
            <a:spLocks noGrp="1"/>
          </p:cNvSpPr>
          <p:nvPr>
            <p:ph type="ctrTitle"/>
          </p:nvPr>
        </p:nvSpPr>
        <p:spPr>
          <a:xfrm>
            <a:off x="2096678" y="2108372"/>
            <a:ext cx="49506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SemiBold"/>
              <a:buNone/>
              <a:defRPr sz="54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0"/>
          <p:cNvSpPr/>
          <p:nvPr/>
        </p:nvSpPr>
        <p:spPr>
          <a:xfrm>
            <a:off x="2455906" y="3063737"/>
            <a:ext cx="4257321" cy="170499"/>
          </a:xfrm>
          <a:custGeom>
            <a:avLst/>
            <a:gdLst/>
            <a:ahLst/>
            <a:cxnLst/>
            <a:rect l="l" t="t" r="r" b="b"/>
            <a:pathLst>
              <a:path w="7568571" h="385309" extrusionOk="0">
                <a:moveTo>
                  <a:pt x="0" y="0"/>
                </a:moveTo>
                <a:lnTo>
                  <a:pt x="7568571" y="0"/>
                </a:lnTo>
                <a:lnTo>
                  <a:pt x="7568571" y="385309"/>
                </a:lnTo>
                <a:lnTo>
                  <a:pt x="0" y="3853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5" name="Google Shape;335;p50" descr="A black background with green text and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97865"/>
            <a:ext cx="1459414" cy="72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0" descr="A close-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0264" y="459182"/>
            <a:ext cx="3851414" cy="55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0" descr="A logo with a person and a leaf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t="23001" b="24983"/>
          <a:stretch/>
        </p:blipFill>
        <p:spPr>
          <a:xfrm>
            <a:off x="8071721" y="459182"/>
            <a:ext cx="1072280" cy="557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6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image" Target="../media/image2.png"/><Relationship Id="rId35" Type="http://schemas.openxmlformats.org/officeDocument/2006/relationships/image" Target="../media/image7.png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30.jp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0" y="3767328"/>
            <a:ext cx="9144000" cy="137617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0" y="4524067"/>
            <a:ext cx="9144000" cy="619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464575" y="4313393"/>
            <a:ext cx="1615050" cy="6770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13" descr="A close up of a sign&#10;&#10;Description automatically generated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661005" y="4701884"/>
            <a:ext cx="821555" cy="2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5463284" y="4632722"/>
            <a:ext cx="1094175" cy="408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" name="Google Shape;61;p13"/>
          <p:cNvGrpSpPr/>
          <p:nvPr/>
        </p:nvGrpSpPr>
        <p:grpSpPr>
          <a:xfrm>
            <a:off x="6431033" y="4695791"/>
            <a:ext cx="2084315" cy="315983"/>
            <a:chOff x="8574711" y="6261054"/>
            <a:chExt cx="2779086" cy="421310"/>
          </a:xfrm>
        </p:grpSpPr>
        <p:pic>
          <p:nvPicPr>
            <p:cNvPr id="62" name="Google Shape;62;p13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9989390" y="6368575"/>
              <a:ext cx="1364407" cy="24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3" descr="A close up of a logo&#10;&#10;Description automatically generated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8574711" y="6261054"/>
              <a:ext cx="1095407" cy="4213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" name="Google Shape;64;p13"/>
          <p:cNvGrpSpPr/>
          <p:nvPr/>
        </p:nvGrpSpPr>
        <p:grpSpPr>
          <a:xfrm>
            <a:off x="613190" y="4454789"/>
            <a:ext cx="1323983" cy="576665"/>
            <a:chOff x="817586" y="5939717"/>
            <a:chExt cx="1765311" cy="768887"/>
          </a:xfrm>
        </p:grpSpPr>
        <p:pic>
          <p:nvPicPr>
            <p:cNvPr id="65" name="Google Shape;65;p13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1844937" y="5939717"/>
              <a:ext cx="737960" cy="72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3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817586" y="5971518"/>
              <a:ext cx="782586" cy="737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" name="Google Shape;67;p13"/>
          <p:cNvPicPr preferRelativeResize="0"/>
          <p:nvPr/>
        </p:nvPicPr>
        <p:blipFill rotWithShape="1">
          <a:blip r:embed="rId35">
            <a:alphaModFix/>
          </a:blip>
          <a:srcRect l="18006"/>
          <a:stretch/>
        </p:blipFill>
        <p:spPr>
          <a:xfrm>
            <a:off x="3949350" y="4541550"/>
            <a:ext cx="5214995" cy="6194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1" descr="A herd of cattle grazing in a field&#10;&#10;Description automatically generated"/>
          <p:cNvPicPr preferRelativeResize="0"/>
          <p:nvPr/>
        </p:nvPicPr>
        <p:blipFill rotWithShape="1">
          <a:blip r:embed="rId11">
            <a:alphaModFix amt="5000"/>
          </a:blip>
          <a:srcRect t="7805" b="7814"/>
          <a:stretch/>
        </p:blipFill>
        <p:spPr>
          <a:xfrm>
            <a:off x="0" y="0"/>
            <a:ext cx="9143998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SemiBold"/>
              <a:buNone/>
              <a:defRPr sz="3300" b="1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81" name="Google Shape;281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2" name="Google Shape;282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3" name="Google Shape;283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575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4" name="Google Shape;284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1"/>
          <p:cNvSpPr txBox="1">
            <a:spLocks noGrp="1"/>
          </p:cNvSpPr>
          <p:nvPr>
            <p:ph type="ctrTitle"/>
          </p:nvPr>
        </p:nvSpPr>
        <p:spPr>
          <a:xfrm>
            <a:off x="423450" y="687200"/>
            <a:ext cx="3705900" cy="2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GB" sz="3100">
                <a:solidFill>
                  <a:srgbClr val="0C4630"/>
                </a:solidFill>
                <a:latin typeface="Montserrat"/>
                <a:ea typeface="Montserrat"/>
                <a:cs typeface="Montserrat"/>
                <a:sym typeface="Montserrat"/>
              </a:rPr>
              <a:t>POLICY ADVOCACY WITH EVIDENCE - INTRODUCTION</a:t>
            </a:r>
            <a:endParaRPr/>
          </a:p>
        </p:txBody>
      </p:sp>
      <p:pic>
        <p:nvPicPr>
          <p:cNvPr id="343" name="Google Shape;34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8769" y="134288"/>
            <a:ext cx="4111369" cy="427955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1"/>
          <p:cNvSpPr txBox="1"/>
          <p:nvPr/>
        </p:nvSpPr>
        <p:spPr>
          <a:xfrm>
            <a:off x="319500" y="4326525"/>
            <a:ext cx="33948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0C4630"/>
                </a:solidFill>
                <a:latin typeface="Montserrat"/>
                <a:ea typeface="Montserrat"/>
                <a:cs typeface="Montserrat"/>
                <a:sym typeface="Montserrat"/>
              </a:rPr>
              <a:t>Master class - session 1</a:t>
            </a:r>
            <a:endParaRPr sz="1300" b="1">
              <a:solidFill>
                <a:srgbClr val="0C463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0C4630"/>
                </a:solidFill>
                <a:latin typeface="Montserrat"/>
                <a:ea typeface="Montserrat"/>
                <a:cs typeface="Montserrat"/>
                <a:sym typeface="Montserrat"/>
              </a:rPr>
              <a:t>10.3.2026</a:t>
            </a:r>
            <a:endParaRPr sz="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0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60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7" name="Google Shape;407;p60"/>
          <p:cNvPicPr preferRelativeResize="0"/>
          <p:nvPr/>
        </p:nvPicPr>
        <p:blipFill rotWithShape="1">
          <a:blip r:embed="rId3">
            <a:alphaModFix/>
          </a:blip>
          <a:srcRect t="19335"/>
          <a:stretch/>
        </p:blipFill>
        <p:spPr>
          <a:xfrm>
            <a:off x="479825" y="1147075"/>
            <a:ext cx="8544926" cy="379887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60"/>
          <p:cNvSpPr txBox="1"/>
          <p:nvPr/>
        </p:nvSpPr>
        <p:spPr>
          <a:xfrm>
            <a:off x="2625450" y="131275"/>
            <a:ext cx="6399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these initiatives require policy advocacy with evidence?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1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61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5" name="Google Shape;41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050" y="91875"/>
            <a:ext cx="7885474" cy="440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2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2</a:t>
            </a:r>
            <a:endParaRPr/>
          </a:p>
        </p:txBody>
      </p:sp>
      <p:sp>
        <p:nvSpPr>
          <p:cNvPr id="421" name="Google Shape;421;p62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/>
              <a:t>ADVOCACY FRAMEWORK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007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4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4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4" name="Google Shape;43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50" y="60075"/>
            <a:ext cx="7971052" cy="44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5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5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1" name="Google Shape;441;p65"/>
          <p:cNvPicPr preferRelativeResize="0"/>
          <p:nvPr/>
        </p:nvPicPr>
        <p:blipFill rotWithShape="1">
          <a:blip r:embed="rId3">
            <a:alphaModFix/>
          </a:blip>
          <a:srcRect l="17683" t="14613" r="3021" b="21661"/>
          <a:stretch/>
        </p:blipFill>
        <p:spPr>
          <a:xfrm>
            <a:off x="195025" y="810575"/>
            <a:ext cx="8700676" cy="370134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5"/>
          <p:cNvSpPr txBox="1"/>
          <p:nvPr/>
        </p:nvSpPr>
        <p:spPr>
          <a:xfrm>
            <a:off x="3388925" y="108150"/>
            <a:ext cx="50742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3400" b="1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A- Design phase</a:t>
            </a:r>
            <a:endParaRPr sz="1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6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6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9" name="Google Shape;44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75" y="0"/>
            <a:ext cx="8082624" cy="451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7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7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6" name="Google Shape;456;p67"/>
          <p:cNvPicPr preferRelativeResize="0"/>
          <p:nvPr/>
        </p:nvPicPr>
        <p:blipFill rotWithShape="1">
          <a:blip r:embed="rId3">
            <a:alphaModFix/>
          </a:blip>
          <a:srcRect l="6607" t="31416" r="6918" b="1868"/>
          <a:stretch/>
        </p:blipFill>
        <p:spPr>
          <a:xfrm>
            <a:off x="663725" y="1123000"/>
            <a:ext cx="8412352" cy="342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2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1" name="Google Shape;3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75" y="0"/>
            <a:ext cx="8023748" cy="447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3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8" name="Google Shape;358;p53"/>
          <p:cNvPicPr preferRelativeResize="0"/>
          <p:nvPr/>
        </p:nvPicPr>
        <p:blipFill rotWithShape="1">
          <a:blip r:embed="rId3">
            <a:alphaModFix/>
          </a:blip>
          <a:srcRect t="14792"/>
          <a:stretch/>
        </p:blipFill>
        <p:spPr>
          <a:xfrm>
            <a:off x="445350" y="1110975"/>
            <a:ext cx="8698650" cy="397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3"/>
          <p:cNvSpPr txBox="1"/>
          <p:nvPr/>
        </p:nvSpPr>
        <p:spPr>
          <a:xfrm>
            <a:off x="2581213" y="74275"/>
            <a:ext cx="64896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3300" b="1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policy advocacy with evidence  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4"/>
          <p:cNvSpPr txBox="1">
            <a:spLocks noGrp="1"/>
          </p:cNvSpPr>
          <p:nvPr>
            <p:ph type="ctrTitle"/>
          </p:nvPr>
        </p:nvSpPr>
        <p:spPr>
          <a:xfrm>
            <a:off x="2594400" y="329775"/>
            <a:ext cx="6549600" cy="6381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SzPts val="990"/>
              <a:buNone/>
            </a:pPr>
            <a:endParaRPr sz="3020">
              <a:solidFill>
                <a:srgbClr val="0C463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SzPts val="990"/>
              <a:buNone/>
            </a:pPr>
            <a:endParaRPr sz="3020">
              <a:solidFill>
                <a:srgbClr val="0C463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SzPts val="990"/>
              <a:buNone/>
            </a:pPr>
            <a:r>
              <a:rPr lang="en-GB" sz="3020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Policy advocacy with evidence V advocacy</a:t>
            </a:r>
            <a:endParaRPr sz="4550"/>
          </a:p>
        </p:txBody>
      </p:sp>
      <p:pic>
        <p:nvPicPr>
          <p:cNvPr id="365" name="Google Shape;365;p54"/>
          <p:cNvPicPr preferRelativeResize="0"/>
          <p:nvPr/>
        </p:nvPicPr>
        <p:blipFill rotWithShape="1">
          <a:blip r:embed="rId3">
            <a:alphaModFix/>
          </a:blip>
          <a:srcRect t="10526" b="3828"/>
          <a:stretch/>
        </p:blipFill>
        <p:spPr>
          <a:xfrm>
            <a:off x="1051775" y="1039875"/>
            <a:ext cx="7279101" cy="349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5"/>
          <p:cNvSpPr txBox="1"/>
          <p:nvPr/>
        </p:nvSpPr>
        <p:spPr>
          <a:xfrm>
            <a:off x="2687700" y="0"/>
            <a:ext cx="67788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whom policy advocacy with evidence is directed ? 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371" name="Google Shape;37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2574" y="1125950"/>
            <a:ext cx="7549850" cy="385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6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6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8" name="Google Shape;378;p56"/>
          <p:cNvPicPr preferRelativeResize="0"/>
          <p:nvPr/>
        </p:nvPicPr>
        <p:blipFill rotWithShape="1">
          <a:blip r:embed="rId3">
            <a:alphaModFix/>
          </a:blip>
          <a:srcRect t="11410"/>
          <a:stretch/>
        </p:blipFill>
        <p:spPr>
          <a:xfrm>
            <a:off x="1085725" y="988200"/>
            <a:ext cx="7996426" cy="398132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6"/>
          <p:cNvSpPr txBox="1"/>
          <p:nvPr/>
        </p:nvSpPr>
        <p:spPr>
          <a:xfrm>
            <a:off x="2687700" y="0"/>
            <a:ext cx="67788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whom policy advocacy with evidence is directed ? 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7"/>
          <p:cNvSpPr txBox="1"/>
          <p:nvPr/>
        </p:nvSpPr>
        <p:spPr>
          <a:xfrm>
            <a:off x="3075775" y="48075"/>
            <a:ext cx="5916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use advocacy with evidence ?</a:t>
            </a:r>
            <a:endParaRPr/>
          </a:p>
        </p:txBody>
      </p:sp>
      <p:pic>
        <p:nvPicPr>
          <p:cNvPr id="385" name="Google Shape;385;p57"/>
          <p:cNvPicPr preferRelativeResize="0"/>
          <p:nvPr/>
        </p:nvPicPr>
        <p:blipFill rotWithShape="1">
          <a:blip r:embed="rId3">
            <a:alphaModFix/>
          </a:blip>
          <a:srcRect t="11551"/>
          <a:stretch/>
        </p:blipFill>
        <p:spPr>
          <a:xfrm>
            <a:off x="642300" y="1246450"/>
            <a:ext cx="8409149" cy="375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8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8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2" name="Google Shape;39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725" y="53425"/>
            <a:ext cx="7965000" cy="444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9"/>
          <p:cNvSpPr txBox="1">
            <a:spLocks noGrp="1"/>
          </p:cNvSpPr>
          <p:nvPr>
            <p:ph type="ctrTitle"/>
          </p:nvPr>
        </p:nvSpPr>
        <p:spPr>
          <a:xfrm>
            <a:off x="1143000" y="1534895"/>
            <a:ext cx="6858000" cy="754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9"/>
          <p:cNvSpPr txBox="1">
            <a:spLocks noGrp="1"/>
          </p:cNvSpPr>
          <p:nvPr>
            <p:ph type="subTitle" idx="1"/>
          </p:nvPr>
        </p:nvSpPr>
        <p:spPr>
          <a:xfrm>
            <a:off x="1143000" y="2513912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9" name="Google Shape;399;p59"/>
          <p:cNvPicPr preferRelativeResize="0"/>
          <p:nvPr/>
        </p:nvPicPr>
        <p:blipFill rotWithShape="1">
          <a:blip r:embed="rId3">
            <a:alphaModFix/>
          </a:blip>
          <a:srcRect t="15852" b="4493"/>
          <a:stretch/>
        </p:blipFill>
        <p:spPr>
          <a:xfrm>
            <a:off x="262250" y="1196075"/>
            <a:ext cx="8619501" cy="33038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9"/>
          <p:cNvSpPr txBox="1"/>
          <p:nvPr/>
        </p:nvSpPr>
        <p:spPr>
          <a:xfrm>
            <a:off x="2153875" y="0"/>
            <a:ext cx="6990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C463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Characteristics of a policy advocacy project with evidence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Microsoft Macintosh PowerPoint</Application>
  <PresentationFormat>On-screen Show (16:9)</PresentationFormat>
  <Paragraphs>17</Paragraphs>
  <Slides>17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Montserrat</vt:lpstr>
      <vt:lpstr>Arial</vt:lpstr>
      <vt:lpstr>Montserrat Medium</vt:lpstr>
      <vt:lpstr>Montserrat SemiBold</vt:lpstr>
      <vt:lpstr>Century Gothic</vt:lpstr>
      <vt:lpstr>Calibri</vt:lpstr>
      <vt:lpstr>Open Sans</vt:lpstr>
      <vt:lpstr>Hind</vt:lpstr>
      <vt:lpstr>Times New Roman</vt:lpstr>
      <vt:lpstr>Simple Light</vt:lpstr>
      <vt:lpstr>Office Theme</vt:lpstr>
      <vt:lpstr>1_Office Theme</vt:lpstr>
      <vt:lpstr>POLICY ADVOCACY WITH EVIDENCE - INTRODUCTION</vt:lpstr>
      <vt:lpstr>PowerPoint Presentation</vt:lpstr>
      <vt:lpstr>PowerPoint Presentation</vt:lpstr>
      <vt:lpstr>  Policy advocacy with evidence V advocacy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Tumuluru, Sai Varun</cp:lastModifiedBy>
  <cp:revision>1</cp:revision>
  <dcterms:modified xsi:type="dcterms:W3CDTF">2026-03-11T06:03:17Z</dcterms:modified>
</cp:coreProperties>
</file>